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7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/>
    <p:restoredTop sz="94626"/>
  </p:normalViewPr>
  <p:slideViewPr>
    <p:cSldViewPr snapToGrid="0">
      <p:cViewPr>
        <p:scale>
          <a:sx n="97" d="100"/>
          <a:sy n="97" d="100"/>
        </p:scale>
        <p:origin x="1496" y="704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7D370-0D89-0540-A9E1-BBA57B8326B5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6E11B-C91E-8D4C-8DDB-2DAE8D0B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93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98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8C68-B5E0-1815-FE3F-6CAA4E07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18738-A1C3-5E7B-035B-EB409A4CF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54DAA-BF00-1A6E-D617-6A005332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A702F-8467-6B7A-3287-77600F995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3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4387-C990-8973-35E9-097AE26E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A9422-D002-1E3B-2985-4E6869642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A98F6-3190-9B0F-8333-BD964FC5E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A8D11-2001-1728-5980-0F1736E90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2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DC966-A9F2-F45A-FB9E-19A0C0C2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6DC70-1C85-5741-C6AC-027F16483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3EE97-0AD6-F808-0CE5-24C0F793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A860E-3FA3-915E-8532-152B7A168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D80FD-8468-83CC-7E1D-E1412AA9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AE37C5-1A34-1055-BA2A-5EAF8A557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5838B-898B-6B9D-0280-56AD8A626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6F2F-6D01-9CC8-13A3-1AB4E491E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8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AE00-4717-0C7F-F8B9-D169143C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9C7B1-C8F9-5689-EE75-92EE0631C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7B948-5DB7-C77E-B21D-847FEBE42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18C76-7AB3-5448-8B6B-FB7EE5885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745F-38BC-6F46-35B8-3D6AC4E4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91316-0388-BA15-E748-9F343F319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30826-503E-CE49-CE64-04E8E3DE0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24B4-4C74-A298-0E4F-7D1439EE5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32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F4E43-5461-B154-B51A-9512D118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881DE-FEC0-1C9D-9631-9F413A8AB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F4805-EBE2-D48C-B14E-4665E9D5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B1F9-869E-17F0-6DC2-9B069C914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0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CC96-0D21-2A5B-07B5-3C905BC3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EEBC3-E459-7DB5-CB54-924A6BFBC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8A6A4-E344-526B-42B2-4F81D0225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AA183-8941-4884-7E4E-6C6E1F5AE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42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46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CF1C-607A-7667-9C62-26BF62FC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504BB-3C7E-DB0C-50E5-D460D96DD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FF7C7-2821-19E0-2E5D-D31A19F5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163F5-4C97-911F-A28F-0F7B4F94B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9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CD47A-451C-33CD-387B-D4C202DB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05AA2-C2B7-38B6-8C90-E2417C0C0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0F879-4E24-C994-0D2F-777845113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1321E-1AB5-A336-F548-C8BBB31B7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7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15E8A-EDAE-A897-54DB-9E30025B9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57791-A617-9A14-B35F-3E087900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89140-6253-2F49-89C4-914F65C8C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7D60A-3B01-3267-4E08-7B80B5A5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9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1B0CC-FAE9-2802-54CC-C8B18AC6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03A78-B137-DA06-EED3-830043057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26F17-3346-1A70-7CC9-AA01DABE9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C6DB3-6859-2347-1886-B18141776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3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0B324-0875-1D9E-C140-9B97DA9D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6EC52-7867-14B1-440C-19864BA9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450A0-7286-AFAB-88BD-45DCAC07A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34D7-4AB7-650D-6704-C4FB7EF1E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22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47C5D-F05F-9F38-3C57-EEC0739F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FAB27-3E2D-7076-01CB-55619B0BB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FD60B-7EFC-6469-5C68-25D76AE64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336F9-843B-99DF-158E-A506D6D21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E11B-C91E-8D4C-8DDB-2DAE8D0B83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3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5E84-F9CD-01C6-9913-46FCD28B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4DE7F-5347-522D-B05B-6B5FB4C43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9C78C-315E-7002-1407-648FFD22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870AF-800C-E88F-D561-56DDD928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88E6C-AFAB-9473-279C-68ECF594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8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7A0B-3295-6CF2-E242-41ABBDD9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3F665-6084-83F3-079F-23136C9AE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AB40E-2514-05A8-360D-86CBA39C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15184-CC1F-0CDB-15EB-4E41A641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8F74-E361-6878-EA22-65C63A5E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9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CFF3B-CA98-6F13-6D53-D907F77C2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8DB7D-7E65-ADC2-67D9-90DBDA5EF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E9FBB-3528-91B9-9280-C10A6F29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09763-E132-2DC4-C17B-8350FFE0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F421-DB40-0BAF-7474-A5FB73D6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E143-2A09-4942-7678-982D43C0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F0B7-F2E2-6F58-3407-96708259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AFBF5-E1C8-9E5F-16B2-14DAB5C9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F04F4-36E7-0201-9E4F-D13171A4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17AE1-54D1-ED58-2C58-86ACCE14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5021-1227-0DD2-17C9-68936326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BC68C-0489-C297-D1CE-4349709C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B1D2E-26DD-13AA-F549-6A3E446A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E725-DCA3-F820-9CB4-6FD0EC0C2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FCFA5-FBBE-A553-372A-CFB7184B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8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AAFC-9626-FD00-F6BF-6BD22BD1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21D2-B6BA-27FA-174A-20FBC740B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93008-DD50-8F23-A578-43B9108D4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88E6B-A903-999B-CA3C-629E1F05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25CFA-A27C-099A-D684-D496A836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89C66-ED21-ED9D-156A-9824699C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F344-5BD5-8761-A7BB-3916E61D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500D8-337B-A901-4CDA-05AB34187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14570-799C-7F22-1708-EFC8127DF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020E2-DF62-B7F4-B311-A3E35AE78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3A07B-48C2-3D34-624A-880499097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F273F-B94A-C9B8-6DAA-5DD6AB7B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91C41-583D-B74D-61CE-95D8E0D8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E3C7C-DA25-78FE-4AA4-1E7375D8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2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FE0AF-A5BA-65EA-E60D-2E83F3C2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6A62FF-6519-289A-1266-6C777D92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F155D-E576-42C0-89A2-9BB46B80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BE2DF-8DE4-16EC-6487-BF165771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C6DAF-7870-4D66-A813-C5E3330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3D61D-F0D1-999C-F974-00B30024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42F6-E86B-8BF2-00F2-647DD812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7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037C-4149-B33F-4D41-B15E8915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41EB-EDD7-B8D2-6179-B79BB5BF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1E021-17C4-48BE-E915-DAE74560F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81A2F-75E0-D992-3C84-D077D169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2B180-5D73-157D-CB80-AC2D7B3E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3BE04-707D-D39A-7917-8CD04AC4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5651-3482-917A-3938-7507256E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EA64A-3B1A-FB68-DA80-B2750FB5B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86EAD-7FDD-4563-A0A2-F0807E3A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1EDA7-C0F9-3D67-986D-02AF04DC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91FB4-62F4-B0AE-5DAC-CF396499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8309F-801E-6AB7-43BB-6937F75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56CD6-D113-E122-45EE-D8BF8EDC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62BA6-8148-0AEA-E42E-EFFF63A20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5F430-1C85-C4AA-0821-5664EA794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0146EF-B854-A04F-AC27-77A1EC281279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BEAC6-75DC-3CAF-6F70-66DADC538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7954E-BE5B-BFA9-8098-85B58ADCF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1CD05-FF6A-F04A-9AB1-ABE278F0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301" y="100012"/>
            <a:ext cx="4576699" cy="957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" y="1365669"/>
            <a:ext cx="1193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effectLst/>
                <a:latin typeface="Helvetica" pitchFamily="2" charset="0"/>
              </a:rPr>
              <a:t>Small molecule photocatalysis enables drug target identiﬁcation via energy transfer</a:t>
            </a:r>
          </a:p>
        </p:txBody>
      </p:sp>
      <p:sp>
        <p:nvSpPr>
          <p:cNvPr id="9" name="Subtitle 2"/>
          <p:cNvSpPr txBox="1"/>
          <p:nvPr/>
        </p:nvSpPr>
        <p:spPr>
          <a:xfrm>
            <a:off x="233891" y="4235717"/>
            <a:ext cx="3662363" cy="384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Helvetica" pitchFamily="2" charset="0"/>
              </a:rPr>
              <a:t>Published in 2022.06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0081" y="5826656"/>
            <a:ext cx="3662363" cy="38417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Helvetica" pitchFamily="2" charset="0"/>
              </a:rPr>
              <a:t>Guo Jiayi</a:t>
            </a:r>
          </a:p>
          <a:p>
            <a:pPr algn="l"/>
            <a:endParaRPr lang="en-US" dirty="0">
              <a:latin typeface="Helvetica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97" y="3304661"/>
            <a:ext cx="5755161" cy="31742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237282"/>
            <a:ext cx="2179712" cy="11372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3BEC7-2249-51B8-213B-4CF9D8AF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A191CE-D1B0-3185-61FC-F358F5EBD1E4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CAB2E-7CBB-BC7C-30AA-689AAC33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5F4A85-DDCA-5D18-7140-28A86582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Comparing with state-of-art PAL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4B5C3-D59C-4807-36A8-F4E70B43A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08" y="1853550"/>
            <a:ext cx="5680707" cy="370036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E394189-2007-5B94-1DB3-063942D9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91" y="1623747"/>
            <a:ext cx="3573329" cy="256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868C8A-65BA-B45F-AA4A-882EBD3582A6}"/>
              </a:ext>
            </a:extLst>
          </p:cNvPr>
          <p:cNvSpPr txBox="1"/>
          <p:nvPr/>
        </p:nvSpPr>
        <p:spPr>
          <a:xfrm>
            <a:off x="214808" y="5669805"/>
            <a:ext cx="588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State-of-the-art PAL employing active (+)-JQ1- and inactive (–)-JQ1-Dz-alkyne probes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9ACF1-9010-BCA3-5A4D-B3949A60A161}"/>
              </a:ext>
            </a:extLst>
          </p:cNvPr>
          <p:cNvSpPr txBox="1"/>
          <p:nvPr/>
        </p:nvSpPr>
        <p:spPr>
          <a:xfrm>
            <a:off x="7056655" y="4280123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Fig2. TMT-based quantitative </a:t>
            </a:r>
            <a:r>
              <a:rPr lang="en-US" dirty="0" err="1"/>
              <a:t>chemoproteomic</a:t>
            </a:r>
            <a:r>
              <a:rPr lang="en-US" dirty="0"/>
              <a:t>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F7F11-C753-F4A7-3742-1BC021100B94}"/>
              </a:ext>
            </a:extLst>
          </p:cNvPr>
          <p:cNvSpPr txBox="1"/>
          <p:nvPr/>
        </p:nvSpPr>
        <p:spPr>
          <a:xfrm>
            <a:off x="7479791" y="1425576"/>
            <a:ext cx="380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(+)-JQ1-Dz-alkyne (1) vs. (-)-JQ1-Dz-alkene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DF6A4-0040-FB23-26CC-B04D68DE6160}"/>
              </a:ext>
            </a:extLst>
          </p:cNvPr>
          <p:cNvSpPr txBox="1"/>
          <p:nvPr/>
        </p:nvSpPr>
        <p:spPr>
          <a:xfrm>
            <a:off x="6096000" y="510402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 UV-PAL </a:t>
            </a:r>
            <a:r>
              <a:rPr lang="en-US" sz="2000" b="1" dirty="0">
                <a:solidFill>
                  <a:srgbClr val="C00000"/>
                </a:solidFill>
                <a:effectLst/>
                <a:latin typeface="Helvetica" pitchFamily="2" charset="0"/>
              </a:rPr>
              <a:t>didn’t lead 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to selective enrichment of BRD4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2CBA5A-F16B-5229-C77B-51B1581A8050}"/>
              </a:ext>
            </a:extLst>
          </p:cNvPr>
          <p:cNvSpPr/>
          <p:nvPr/>
        </p:nvSpPr>
        <p:spPr>
          <a:xfrm>
            <a:off x="9331434" y="3761207"/>
            <a:ext cx="45719" cy="457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035B5-1A06-3214-7B5E-360309B0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A7EF87-E45D-5341-64D4-598BFCA1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068" t="2262" b="25832"/>
          <a:stretch/>
        </p:blipFill>
        <p:spPr>
          <a:xfrm>
            <a:off x="4377791" y="3020769"/>
            <a:ext cx="2326462" cy="26401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B631AC-BB87-5553-E9A3-BF49430C51AE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4060B-8DA0-F771-72B2-49560B1C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FF1A8-5E93-54FC-75D8-2697BC4A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6286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Helvetica" pitchFamily="2" charset="0"/>
              </a:rPr>
              <a:t>Using the Photocatalyst to identify the target of </a:t>
            </a:r>
            <a:r>
              <a:rPr lang="en-US" sz="3200" b="1" dirty="0" err="1">
                <a:latin typeface="Helvetica" pitchFamily="2" charset="0"/>
              </a:rPr>
              <a:t>Dasatinib</a:t>
            </a:r>
            <a:r>
              <a:rPr lang="en-US" sz="3200" b="1" dirty="0">
                <a:latin typeface="Helvetica" pitchFamily="2" charset="0"/>
              </a:rPr>
              <a:t>(Das)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06F0F-9F64-779E-4E40-2ED48FC8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2" r="36955" b="2631"/>
          <a:stretch/>
        </p:blipFill>
        <p:spPr>
          <a:xfrm>
            <a:off x="406402" y="2392681"/>
            <a:ext cx="3971389" cy="3491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04667-4172-0ADF-240D-F82B4538DCCB}"/>
              </a:ext>
            </a:extLst>
          </p:cNvPr>
          <p:cNvSpPr txBox="1"/>
          <p:nvPr/>
        </p:nvSpPr>
        <p:spPr>
          <a:xfrm>
            <a:off x="61076" y="1368726"/>
            <a:ext cx="1213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i="1" dirty="0">
                <a:solidFill>
                  <a:srgbClr val="000000"/>
                </a:solidFill>
                <a:latin typeface="Helvetica" pitchFamily="2" charset="0"/>
              </a:rPr>
              <a:t>P</a:t>
            </a:r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revious studies have demonstrated difﬁculties in </a:t>
            </a:r>
            <a:r>
              <a:rPr lang="en-US" b="1" i="1" dirty="0">
                <a:solidFill>
                  <a:srgbClr val="C00000"/>
                </a:solidFill>
                <a:effectLst/>
                <a:latin typeface="Helvetica" pitchFamily="2" charset="0"/>
              </a:rPr>
              <a:t>maintaining potency and cell permeability </a:t>
            </a:r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using </a:t>
            </a:r>
            <a:r>
              <a:rPr lang="en-US" i="1" dirty="0" err="1">
                <a:solidFill>
                  <a:srgbClr val="000000"/>
                </a:solidFill>
                <a:effectLst/>
                <a:latin typeface="Helvetica" pitchFamily="2" charset="0"/>
              </a:rPr>
              <a:t>dasatinib</a:t>
            </a:r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-derived probes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D3C32-1DD9-F4C7-17E3-8FB12C0BFD43}"/>
              </a:ext>
            </a:extLst>
          </p:cNvPr>
          <p:cNvSpPr txBox="1"/>
          <p:nvPr/>
        </p:nvSpPr>
        <p:spPr>
          <a:xfrm>
            <a:off x="510904" y="5775941"/>
            <a:ext cx="588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The designed Probe and </a:t>
            </a:r>
            <a:r>
              <a:rPr lang="en-US" dirty="0" err="1"/>
              <a:t>ntracellular</a:t>
            </a:r>
            <a:r>
              <a:rPr lang="en-US" dirty="0"/>
              <a:t> labeling of p38 using</a:t>
            </a:r>
          </a:p>
          <a:p>
            <a:r>
              <a:rPr lang="en-US" dirty="0"/>
              <a:t>desHEP-Das-PEG5-G2 in THP1 cells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3AB0B-E0DC-B139-9CB3-5C158FF7D97D}"/>
              </a:ext>
            </a:extLst>
          </p:cNvPr>
          <p:cNvSpPr txBox="1"/>
          <p:nvPr/>
        </p:nvSpPr>
        <p:spPr>
          <a:xfrm>
            <a:off x="7172741" y="4649969"/>
            <a:ext cx="421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 Label-free proteomic analysis in THP1 cells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86DEDD-31F0-B4BF-1A95-ECBA4CEFA165}"/>
              </a:ext>
            </a:extLst>
          </p:cNvPr>
          <p:cNvSpPr/>
          <p:nvPr/>
        </p:nvSpPr>
        <p:spPr>
          <a:xfrm>
            <a:off x="4927235" y="3532610"/>
            <a:ext cx="486802" cy="218403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99308-68DD-3C68-D0C7-42F162A98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697" y="1817344"/>
            <a:ext cx="4216456" cy="28638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206335-28A6-D391-F738-472C0CCD4284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 flipV="1">
            <a:off x="5414037" y="2821844"/>
            <a:ext cx="553375" cy="1802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4645A4-B12B-034A-80F6-F73D3A5374C9}"/>
              </a:ext>
            </a:extLst>
          </p:cNvPr>
          <p:cNvSpPr txBox="1"/>
          <p:nvPr/>
        </p:nvSpPr>
        <p:spPr>
          <a:xfrm>
            <a:off x="4535136" y="2483290"/>
            <a:ext cx="286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Successfully enriched p38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6E31C6-F4CC-CE0B-80BA-754D2E9E3C88}"/>
              </a:ext>
            </a:extLst>
          </p:cNvPr>
          <p:cNvCxnSpPr>
            <a:cxnSpLocks/>
            <a:stCxn id="32" idx="3"/>
            <a:endCxn id="34" idx="0"/>
          </p:cNvCxnSpPr>
          <p:nvPr/>
        </p:nvCxnSpPr>
        <p:spPr>
          <a:xfrm>
            <a:off x="5900840" y="5118582"/>
            <a:ext cx="595758" cy="1086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01E060C-C935-5C24-B5FA-CED4596301D5}"/>
              </a:ext>
            </a:extLst>
          </p:cNvPr>
          <p:cNvSpPr/>
          <p:nvPr/>
        </p:nvSpPr>
        <p:spPr>
          <a:xfrm>
            <a:off x="5577840" y="4739667"/>
            <a:ext cx="323000" cy="7578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97F127-15C0-1332-135F-766055FA8E1A}"/>
              </a:ext>
            </a:extLst>
          </p:cNvPr>
          <p:cNvSpPr txBox="1"/>
          <p:nvPr/>
        </p:nvSpPr>
        <p:spPr>
          <a:xfrm>
            <a:off x="5310670" y="6205104"/>
            <a:ext cx="237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Das-G2 compete with free das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29D3A4-F3A9-A2B8-83FB-331BF766A2F1}"/>
              </a:ext>
            </a:extLst>
          </p:cNvPr>
          <p:cNvSpPr/>
          <p:nvPr/>
        </p:nvSpPr>
        <p:spPr>
          <a:xfrm>
            <a:off x="2110563" y="3971260"/>
            <a:ext cx="786809" cy="81339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7B8A3F-6620-9E1E-F0E6-59B5A97E9C3A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939838" y="3261554"/>
            <a:ext cx="313501" cy="2003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9203DAD-1DFA-37F5-E59C-675A7D7D2BAC}"/>
              </a:ext>
            </a:extLst>
          </p:cNvPr>
          <p:cNvSpPr txBox="1"/>
          <p:nvPr/>
        </p:nvSpPr>
        <p:spPr>
          <a:xfrm>
            <a:off x="2459011" y="5187213"/>
            <a:ext cx="164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E0E0E"/>
                </a:solidFill>
                <a:latin typeface="Helvetica" pitchFamily="2" charset="0"/>
              </a:rPr>
              <a:t>To improve the permeability of probes </a:t>
            </a:r>
            <a:endParaRPr lang="en-US" sz="1200" dirty="0">
              <a:solidFill>
                <a:srgbClr val="0E0E0E"/>
              </a:solidFill>
              <a:effectLst/>
              <a:latin typeface="Helvetica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2C6A0B-53AE-7284-9D39-C5A2EE5D16C2}"/>
              </a:ext>
            </a:extLst>
          </p:cNvPr>
          <p:cNvSpPr txBox="1"/>
          <p:nvPr/>
        </p:nvSpPr>
        <p:spPr>
          <a:xfrm>
            <a:off x="7086156" y="5736533"/>
            <a:ext cx="4551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nrichment of several kinases (red), as well as lysosomal proteins (green)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81CE51-A5C9-90C7-1341-CDCE606DABED}"/>
              </a:ext>
            </a:extLst>
          </p:cNvPr>
          <p:cNvSpPr txBox="1"/>
          <p:nvPr/>
        </p:nvSpPr>
        <p:spPr>
          <a:xfrm>
            <a:off x="7092703" y="5041217"/>
            <a:ext cx="4551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desHEP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-probe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 successfully identified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the target of Das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94678-8DF3-E034-1352-4B7DF0656986}"/>
              </a:ext>
            </a:extLst>
          </p:cNvPr>
          <p:cNvSpPr/>
          <p:nvPr/>
        </p:nvSpPr>
        <p:spPr>
          <a:xfrm>
            <a:off x="2153029" y="2854858"/>
            <a:ext cx="786809" cy="81339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6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6FA9-CAA9-929C-BF74-20094938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8E33CF8-1B04-0F04-15C4-81DC38B6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98903"/>
            <a:ext cx="7772400" cy="3332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440220-AB65-F5BF-582F-1B1212778D89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3968-E97D-B362-FE6E-45DA3B5A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135629-6BDD-628D-3B09-B28CE120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4153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Helvetica" pitchFamily="2" charset="0"/>
              </a:rPr>
              <a:t>Dasatinib-G2</a:t>
            </a:r>
            <a:r>
              <a:rPr lang="zh-CN" altLang="en-US" sz="3200" b="1" dirty="0">
                <a:latin typeface="Helvetica" pitchFamily="2" charset="0"/>
              </a:rPr>
              <a:t> </a:t>
            </a:r>
            <a:r>
              <a:rPr lang="en-US" altLang="zh-CN" sz="3200" b="1" dirty="0">
                <a:latin typeface="Helvetica" pitchFamily="2" charset="0"/>
              </a:rPr>
              <a:t>probe</a:t>
            </a:r>
            <a:r>
              <a:rPr lang="zh-CN" altLang="en-US" sz="3200" b="1" dirty="0">
                <a:latin typeface="Helvetica" pitchFamily="2" charset="0"/>
              </a:rPr>
              <a:t> </a:t>
            </a:r>
            <a:r>
              <a:rPr lang="en-US" altLang="zh-CN" sz="3200" b="1" dirty="0">
                <a:latin typeface="Helvetica" pitchFamily="2" charset="0"/>
              </a:rPr>
              <a:t>can Identify the target protein as well</a:t>
            </a:r>
            <a:endParaRPr lang="en-US" sz="3200" b="1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3995B-0973-4092-A7BA-1E5A18C5B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10" y="2085283"/>
            <a:ext cx="3746500" cy="295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F82A7-EC93-04BF-E575-1346DA3B3657}"/>
              </a:ext>
            </a:extLst>
          </p:cNvPr>
          <p:cNvSpPr txBox="1"/>
          <p:nvPr/>
        </p:nvSpPr>
        <p:spPr>
          <a:xfrm>
            <a:off x="539635" y="5134533"/>
            <a:ext cx="3613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Kinase activity assays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ED598-D54F-C35E-1DC4-256F09D4C1E0}"/>
              </a:ext>
            </a:extLst>
          </p:cNvPr>
          <p:cNvSpPr/>
          <p:nvPr/>
        </p:nvSpPr>
        <p:spPr>
          <a:xfrm>
            <a:off x="2601651" y="3167126"/>
            <a:ext cx="1551007" cy="129347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787A61-0235-FA0A-D342-1A17BEAF5EBD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4152658" y="2062021"/>
            <a:ext cx="1298053" cy="17518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0EFAF9-06F8-61E9-9240-D2373E006A03}"/>
              </a:ext>
            </a:extLst>
          </p:cNvPr>
          <p:cNvSpPr txBox="1"/>
          <p:nvPr/>
        </p:nvSpPr>
        <p:spPr>
          <a:xfrm>
            <a:off x="3922853" y="1415690"/>
            <a:ext cx="305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The kinase binding to the probe or natural Das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43CD0-B59B-0668-EE30-930F9067788E}"/>
              </a:ext>
            </a:extLst>
          </p:cNvPr>
          <p:cNvSpPr txBox="1"/>
          <p:nvPr/>
        </p:nvSpPr>
        <p:spPr>
          <a:xfrm>
            <a:off x="4717774" y="5482761"/>
            <a:ext cx="747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Fig2. Analysis of cellular activity in K562 cells with </a:t>
            </a:r>
            <a:r>
              <a:rPr lang="en-US" dirty="0" err="1"/>
              <a:t>dasatinib</a:t>
            </a:r>
            <a:r>
              <a:rPr lang="en-US" dirty="0"/>
              <a:t> vs Dasatinib-PEG3-Ir and DMSO controls. </a:t>
            </a:r>
          </a:p>
        </p:txBody>
      </p:sp>
    </p:spTree>
    <p:extLst>
      <p:ext uri="{BB962C8B-B14F-4D97-AF65-F5344CB8AC3E}">
        <p14:creationId xmlns:p14="http://schemas.microsoft.com/office/powerpoint/2010/main" val="2002651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A101F-D673-080B-1452-5FD5CBDA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8D182A-9E62-B223-6D25-CCA811BA44BC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4C64B-47A8-8C5F-9E99-945EDAAF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70BC48-814A-87E3-D888-104EB46F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574" y="1643235"/>
            <a:ext cx="4445000" cy="318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15BBC-422F-B295-A730-1A16C2EA56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61"/>
          <a:stretch/>
        </p:blipFill>
        <p:spPr>
          <a:xfrm>
            <a:off x="546579" y="1660840"/>
            <a:ext cx="4413652" cy="3170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0B87B-8B08-8487-00CA-8E0C84726C53}"/>
              </a:ext>
            </a:extLst>
          </p:cNvPr>
          <p:cNvSpPr txBox="1"/>
          <p:nvPr/>
        </p:nvSpPr>
        <p:spPr>
          <a:xfrm>
            <a:off x="706056" y="4726442"/>
            <a:ext cx="460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TMT-based quantitative </a:t>
            </a:r>
            <a:r>
              <a:rPr lang="en-US" dirty="0" err="1"/>
              <a:t>chemoproteomic</a:t>
            </a:r>
            <a:r>
              <a:rPr lang="en-US" dirty="0"/>
              <a:t> analysis in K562 cells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2A72AC-4A26-E8CC-6D92-8D63448A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Comparing with state-of-art PAL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D9D03-5827-4ADD-97DA-CFADAC7C1C8D}"/>
              </a:ext>
            </a:extLst>
          </p:cNvPr>
          <p:cNvSpPr txBox="1"/>
          <p:nvPr/>
        </p:nvSpPr>
        <p:spPr>
          <a:xfrm>
            <a:off x="6674574" y="4777461"/>
            <a:ext cx="460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 TMT-based quantitative </a:t>
            </a:r>
            <a:r>
              <a:rPr lang="en-US" dirty="0" err="1"/>
              <a:t>chemoproteomic</a:t>
            </a:r>
            <a:r>
              <a:rPr lang="en-US" dirty="0"/>
              <a:t> analysis in K562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A140C-0690-0F70-851C-B533717C4CA4}"/>
              </a:ext>
            </a:extLst>
          </p:cNvPr>
          <p:cNvSpPr txBox="1"/>
          <p:nvPr/>
        </p:nvSpPr>
        <p:spPr>
          <a:xfrm>
            <a:off x="6096000" y="553071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Dasatinib-Dz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2000" dirty="0">
                <a:effectLst/>
                <a:latin typeface="Helvetica" pitchFamily="2" charset="0"/>
              </a:rPr>
              <a:t>only lead to </a:t>
            </a:r>
            <a:r>
              <a:rPr lang="en-US" sz="2000" b="1" dirty="0">
                <a:solidFill>
                  <a:srgbClr val="C00000"/>
                </a:solidFill>
                <a:effectLst/>
                <a:latin typeface="Helvetica" pitchFamily="2" charset="0"/>
              </a:rPr>
              <a:t>trace enrichment of certain kinases</a:t>
            </a:r>
            <a:endParaRPr lang="en-US" sz="2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EE8616-0916-2B91-4560-C9857AE5CB82}"/>
              </a:ext>
            </a:extLst>
          </p:cNvPr>
          <p:cNvSpPr txBox="1"/>
          <p:nvPr/>
        </p:nvSpPr>
        <p:spPr>
          <a:xfrm>
            <a:off x="0" y="5422995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Dasatinib-G2 </a:t>
            </a:r>
            <a:r>
              <a:rPr lang="en-US" dirty="0">
                <a:solidFill>
                  <a:srgbClr val="0E0E0E"/>
                </a:solidFill>
                <a:effectLst/>
                <a:latin typeface="Helvetica" pitchFamily="2" charset="0"/>
              </a:rPr>
              <a:t> identified extensive enrichment of </a:t>
            </a:r>
            <a:r>
              <a:rPr lang="en-US" b="1" dirty="0">
                <a:solidFill>
                  <a:srgbClr val="C00000"/>
                </a:solidFill>
                <a:effectLst/>
                <a:latin typeface="Helvetica" pitchFamily="2" charset="0"/>
              </a:rPr>
              <a:t>kinases p38, Myt1, and CSK</a:t>
            </a:r>
            <a:r>
              <a:rPr lang="en-US" dirty="0">
                <a:solidFill>
                  <a:srgbClr val="0E0E0E"/>
                </a:solidFill>
                <a:effectLst/>
                <a:latin typeface="Helvetica" pitchFamily="2" charset="0"/>
              </a:rPr>
              <a:t>, confirming the </a:t>
            </a:r>
            <a:r>
              <a:rPr lang="en-US" b="1" dirty="0">
                <a:solidFill>
                  <a:srgbClr val="C00000"/>
                </a:solidFill>
                <a:effectLst/>
                <a:latin typeface="Helvetica" pitchFamily="2" charset="0"/>
              </a:rPr>
              <a:t>binding specificity</a:t>
            </a:r>
          </a:p>
        </p:txBody>
      </p:sp>
    </p:spTree>
    <p:extLst>
      <p:ext uri="{BB962C8B-B14F-4D97-AF65-F5344CB8AC3E}">
        <p14:creationId xmlns:p14="http://schemas.microsoft.com/office/powerpoint/2010/main" val="27353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D10F9-7CD1-CFFB-03D4-9CBEC279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511D80-C3C6-301E-A232-299F82A219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7" r="39910" b="19591"/>
          <a:stretch/>
        </p:blipFill>
        <p:spPr>
          <a:xfrm>
            <a:off x="221255" y="1872025"/>
            <a:ext cx="4026311" cy="227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C22137-EE6F-C279-EA3F-1A155A70EF73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198D-5468-907B-E3F1-330AD12F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51FAE6-B463-9F78-0337-0352715E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Identification of Paclitaxel targets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82065-E95C-BF66-C602-3C506F3F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342" b="19591"/>
          <a:stretch/>
        </p:blipFill>
        <p:spPr>
          <a:xfrm>
            <a:off x="597283" y="4010847"/>
            <a:ext cx="3082413" cy="2572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D851F2-DE63-DF99-2037-5B5BCAF83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731" y="1943628"/>
            <a:ext cx="3558466" cy="2572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6C3CC-494D-FA6E-899E-9DEA8F2DEBCF}"/>
              </a:ext>
            </a:extLst>
          </p:cNvPr>
          <p:cNvSpPr txBox="1"/>
          <p:nvPr/>
        </p:nvSpPr>
        <p:spPr>
          <a:xfrm>
            <a:off x="0" y="6341904"/>
            <a:ext cx="402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Western blot analysis with anti-</a:t>
            </a:r>
            <a:r>
              <a:rPr lang="el-GR" dirty="0"/>
              <a:t>α-</a:t>
            </a:r>
            <a:r>
              <a:rPr lang="en-US" dirty="0"/>
              <a:t>tubulin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1769D-DA54-90FC-12E2-2448B5E5EF95}"/>
              </a:ext>
            </a:extLst>
          </p:cNvPr>
          <p:cNvSpPr txBox="1"/>
          <p:nvPr/>
        </p:nvSpPr>
        <p:spPr>
          <a:xfrm>
            <a:off x="187574" y="1350964"/>
            <a:ext cx="11283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i="1" dirty="0">
                <a:solidFill>
                  <a:srgbClr val="000000"/>
                </a:solidFill>
                <a:latin typeface="Helvetica" pitchFamily="2" charset="0"/>
              </a:rPr>
              <a:t>P</a:t>
            </a:r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aclitaxel have been proposed to be binding to </a:t>
            </a:r>
            <a:r>
              <a:rPr lang="en-US" b="1" i="1" dirty="0">
                <a:solidFill>
                  <a:srgbClr val="C00000"/>
                </a:solidFill>
                <a:effectLst/>
                <a:latin typeface="Helvetica" pitchFamily="2" charset="0"/>
              </a:rPr>
              <a:t>microtubules</a:t>
            </a:r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</a:rPr>
              <a:t>, leading to stabilization and mitotic arrest however, the full extent of its mechanism remains unclear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BF140-1F92-BCF9-91B1-96D0263111EF}"/>
              </a:ext>
            </a:extLst>
          </p:cNvPr>
          <p:cNvSpPr txBox="1"/>
          <p:nvPr/>
        </p:nvSpPr>
        <p:spPr>
          <a:xfrm>
            <a:off x="7444329" y="4515661"/>
            <a:ext cx="402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 TMT-based quantitative chemo-proteomic analysis in MCF7 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07A76-21D2-CF80-1F8B-1E9114D97732}"/>
              </a:ext>
            </a:extLst>
          </p:cNvPr>
          <p:cNvSpPr/>
          <p:nvPr/>
        </p:nvSpPr>
        <p:spPr>
          <a:xfrm>
            <a:off x="1826083" y="4927647"/>
            <a:ext cx="1351280" cy="112575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3A5926-EBA3-60EC-389B-53143801D68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177363" y="5490525"/>
            <a:ext cx="1853423" cy="372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F4AD5C-B41D-ACA3-7898-9D97B54B8F09}"/>
              </a:ext>
            </a:extLst>
          </p:cNvPr>
          <p:cNvSpPr txBox="1"/>
          <p:nvPr/>
        </p:nvSpPr>
        <p:spPr>
          <a:xfrm>
            <a:off x="5030786" y="5539368"/>
            <a:ext cx="589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S</a:t>
            </a:r>
            <a:r>
              <a:rPr lang="en-US" sz="1800" b="1" dirty="0">
                <a:solidFill>
                  <a:srgbClr val="C00000"/>
                </a:solidFill>
                <a:effectLst/>
                <a:latin typeface="Helvetica" pitchFamily="2" charset="0"/>
              </a:rPr>
              <a:t>uccessful labeling of tubulin </a:t>
            </a:r>
            <a:r>
              <a:rPr lang="en-US" sz="1800" dirty="0">
                <a:solidFill>
                  <a:srgbClr val="0E0E0E"/>
                </a:solidFill>
                <a:effectLst/>
                <a:latin typeface="Helvetica" pitchFamily="2" charset="0"/>
              </a:rPr>
              <a:t>in breast cancer cells with Gen2-Iridium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B9D5F-A65C-F60C-0722-BC3E799EE628}"/>
              </a:ext>
            </a:extLst>
          </p:cNvPr>
          <p:cNvSpPr/>
          <p:nvPr/>
        </p:nvSpPr>
        <p:spPr>
          <a:xfrm>
            <a:off x="9682479" y="2355167"/>
            <a:ext cx="985520" cy="99568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B30F28-FD8F-5B68-3F8B-D460772760AE}"/>
              </a:ext>
            </a:extLst>
          </p:cNvPr>
          <p:cNvCxnSpPr>
            <a:cxnSpLocks/>
            <a:stCxn id="25" idx="1"/>
            <a:endCxn id="29" idx="3"/>
          </p:cNvCxnSpPr>
          <p:nvPr/>
        </p:nvCxnSpPr>
        <p:spPr>
          <a:xfrm flipH="1">
            <a:off x="7911690" y="2853007"/>
            <a:ext cx="1770789" cy="79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13FE57-0281-D1C4-720D-78263B2F322E}"/>
              </a:ext>
            </a:extLst>
          </p:cNvPr>
          <p:cNvSpPr txBox="1"/>
          <p:nvPr/>
        </p:nvSpPr>
        <p:spPr>
          <a:xfrm>
            <a:off x="4353224" y="2609185"/>
            <a:ext cx="3558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Helvetica" pitchFamily="2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isoforms of tubulin </a:t>
            </a:r>
            <a:r>
              <a:rPr lang="en-US" dirty="0">
                <a:latin typeface="Helvetica" pitchFamily="2" charset="0"/>
              </a:rPr>
              <a:t>also enriched by photocatalyst</a:t>
            </a:r>
            <a:endParaRPr lang="en-US" sz="18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9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4B56-37E9-5B26-72C0-E2AF8F59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71AF98-63F7-372D-01DE-33C90848EBF5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748F6-85F5-6A7B-3B3C-A3DDD41A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E851F9-ED6F-FCBE-B16C-19AF16D9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694057" cy="1325563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E0E0E"/>
                </a:solidFill>
                <a:latin typeface="Helvetica" pitchFamily="2" charset="0"/>
              </a:rPr>
              <a:t>Photocatalystic</a:t>
            </a:r>
            <a:r>
              <a:rPr lang="en-US" sz="3200" b="1" dirty="0">
                <a:solidFill>
                  <a:srgbClr val="0E0E0E"/>
                </a:solidFill>
                <a:latin typeface="Helvetica" pitchFamily="2" charset="0"/>
              </a:rPr>
              <a:t> Target ID is an ideal platform for Targeting GPCRs</a:t>
            </a:r>
            <a:endParaRPr lang="en-US" sz="3200" b="1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CFAD24-56C6-96D6-30B9-A1B7F2E0D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20" y="2298903"/>
            <a:ext cx="11808960" cy="3546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EC78D-0E8C-882E-6F9D-E51A6283E7C2}"/>
              </a:ext>
            </a:extLst>
          </p:cNvPr>
          <p:cNvSpPr txBox="1"/>
          <p:nvPr/>
        </p:nvSpPr>
        <p:spPr>
          <a:xfrm>
            <a:off x="671931" y="5844912"/>
            <a:ext cx="10590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An overview of the use of photocatalytic iridium conjugates for targeting G protein-coupled receptors (GPCRs)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DA6FA-C703-7BC4-80C2-D3653A1A4640}"/>
              </a:ext>
            </a:extLst>
          </p:cNvPr>
          <p:cNvSpPr txBox="1"/>
          <p:nvPr/>
        </p:nvSpPr>
        <p:spPr>
          <a:xfrm>
            <a:off x="151909" y="1350964"/>
            <a:ext cx="79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</a:t>
            </a:r>
            <a:r>
              <a:rPr lang="zh-CN" altLang="en-US" i="1" dirty="0"/>
              <a:t> </a:t>
            </a:r>
            <a:r>
              <a:rPr lang="en-US" altLang="zh-CN" i="1" dirty="0"/>
              <a:t>discussing</a:t>
            </a:r>
            <a:r>
              <a:rPr lang="zh-CN" altLang="en-US" i="1" dirty="0"/>
              <a:t> </a:t>
            </a:r>
            <a:r>
              <a:rPr lang="en-US" altLang="zh-CN" i="1" dirty="0"/>
              <a:t>the efficiency of photocatalytic target ID for Intracellular protein. We turned our attention to cell surface….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1929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E575-AEB4-AA8B-2C24-FD4115BC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B0D535-35FE-C482-8F52-C7EA2E16478E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42E92-68FC-BFC6-32AB-1E036A0C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26AE6-35B4-F766-7AFB-1D464FC2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69405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E0E0E"/>
                </a:solidFill>
                <a:latin typeface="Helvetica" pitchFamily="2" charset="0"/>
              </a:rPr>
              <a:t>P</a:t>
            </a:r>
            <a:r>
              <a:rPr lang="en-US" sz="3200" b="1" dirty="0">
                <a:solidFill>
                  <a:srgbClr val="0E0E0E"/>
                </a:solidFill>
                <a:effectLst/>
                <a:latin typeface="Helvetica" pitchFamily="2" charset="0"/>
              </a:rPr>
              <a:t>hotocatalytic target identification (ID) versus classical UV-based PAL</a:t>
            </a:r>
            <a:endParaRPr lang="en-US" sz="3200" b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B47D0-5CE5-76D8-EE6B-C2A32C99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09" y="3712652"/>
            <a:ext cx="3843106" cy="2186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1A850-04F3-B7B2-09C0-CBEE1883D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" y="1350964"/>
            <a:ext cx="5333348" cy="229313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533BB5A-59F4-C276-910E-6D9EC37F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62" y="1692055"/>
            <a:ext cx="3901760" cy="27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1F19B-15AB-6A74-34D0-218E3F4CC147}"/>
              </a:ext>
            </a:extLst>
          </p:cNvPr>
          <p:cNvSpPr txBox="1"/>
          <p:nvPr/>
        </p:nvSpPr>
        <p:spPr>
          <a:xfrm>
            <a:off x="6701222" y="4475064"/>
            <a:ext cx="402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 TMT-based quantitative chemo-proteomic analysis in </a:t>
            </a:r>
            <a:r>
              <a:rPr lang="en-US" i="1" dirty="0">
                <a:effectLst/>
                <a:latin typeface="Helvetica" pitchFamily="2" charset="0"/>
              </a:rPr>
              <a:t>GPR40-expressing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HEK293T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cells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F6901-5E6D-FAAF-D1F4-6BAD31589520}"/>
              </a:ext>
            </a:extLst>
          </p:cNvPr>
          <p:cNvSpPr txBox="1"/>
          <p:nvPr/>
        </p:nvSpPr>
        <p:spPr>
          <a:xfrm>
            <a:off x="7019054" y="1516477"/>
            <a:ext cx="3431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MK-8666-Ir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(7)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±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MK-8666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(off-compete)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A98DA-08E3-895D-E930-8CED1463E34E}"/>
              </a:ext>
            </a:extLst>
          </p:cNvPr>
          <p:cNvSpPr txBox="1"/>
          <p:nvPr/>
        </p:nvSpPr>
        <p:spPr>
          <a:xfrm>
            <a:off x="1089709" y="5845756"/>
            <a:ext cx="402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Comparative analysis of labeling of GPR40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D10D9-DB5B-DEA3-1E9D-28C98A6C23DD}"/>
              </a:ext>
            </a:extLst>
          </p:cNvPr>
          <p:cNvSpPr txBox="1"/>
          <p:nvPr/>
        </p:nvSpPr>
        <p:spPr>
          <a:xfrm>
            <a:off x="6096000" y="5184092"/>
            <a:ext cx="5913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v"/>
              <a:defRPr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Photocatalyst G1 </a:t>
            </a:r>
            <a:r>
              <a:rPr lang="en-US" b="1" dirty="0">
                <a:solidFill>
                  <a:srgbClr val="C00000"/>
                </a:solidFill>
              </a:rPr>
              <a:t>labelled more GPR40 protein</a:t>
            </a:r>
            <a:r>
              <a:rPr lang="en-US" dirty="0"/>
              <a:t> than </a:t>
            </a:r>
            <a:r>
              <a:rPr lang="en-US" dirty="0" err="1"/>
              <a:t>Dz</a:t>
            </a:r>
            <a:r>
              <a:rPr lang="en-US" dirty="0"/>
              <a:t>-biotin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902D3-2CD6-A4B1-3604-5F597FA382FE}"/>
              </a:ext>
            </a:extLst>
          </p:cNvPr>
          <p:cNvSpPr txBox="1"/>
          <p:nvPr/>
        </p:nvSpPr>
        <p:spPr>
          <a:xfrm>
            <a:off x="6096000" y="5914442"/>
            <a:ext cx="559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v"/>
              <a:defRPr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FFAR1 was </a:t>
            </a:r>
            <a:r>
              <a:rPr lang="en-US" b="1" dirty="0">
                <a:solidFill>
                  <a:srgbClr val="C00000"/>
                </a:solidFill>
              </a:rPr>
              <a:t>significantly</a:t>
            </a:r>
            <a:r>
              <a:rPr lang="en-US" dirty="0"/>
              <a:t> changed using MK-8666-Ir</a:t>
            </a:r>
          </a:p>
        </p:txBody>
      </p:sp>
    </p:spTree>
    <p:extLst>
      <p:ext uri="{BB962C8B-B14F-4D97-AF65-F5344CB8AC3E}">
        <p14:creationId xmlns:p14="http://schemas.microsoft.com/office/powerpoint/2010/main" val="258051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84B8A-476F-CE15-D106-1846E58DC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ACC8D-DB33-812F-F920-019132EA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6" y="1179114"/>
            <a:ext cx="4541022" cy="2239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362B31-C253-85F4-2E9D-7DDF0502AC5A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9AD3D-775F-4A26-3C77-AC09C418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CB20B55-EDC6-14A8-AD2B-C56CDAD7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69" y="3645769"/>
            <a:ext cx="3552403" cy="25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46DB09A-496E-401F-6E40-DC833B154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73" y="3636628"/>
            <a:ext cx="3621168" cy="25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F2EBDE-E32E-1159-A9B8-4BACA519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69405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E0E0E"/>
                </a:solidFill>
                <a:latin typeface="Helvetica" pitchFamily="2" charset="0"/>
              </a:rPr>
              <a:t>Another example of membrane protein</a:t>
            </a:r>
            <a:endParaRPr lang="en-US" sz="3200" b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848A2-0375-53A4-2D11-3218D54BCB32}"/>
              </a:ext>
            </a:extLst>
          </p:cNvPr>
          <p:cNvSpPr txBox="1"/>
          <p:nvPr/>
        </p:nvSpPr>
        <p:spPr>
          <a:xfrm>
            <a:off x="2053769" y="3445437"/>
            <a:ext cx="3877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SCH58261-Dz (11) ± SCH58261 (off-compete)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DBFAC-4099-AAAB-AA20-3918E875FF3C}"/>
              </a:ext>
            </a:extLst>
          </p:cNvPr>
          <p:cNvSpPr txBox="1"/>
          <p:nvPr/>
        </p:nvSpPr>
        <p:spPr>
          <a:xfrm>
            <a:off x="1917869" y="6173909"/>
            <a:ext cx="402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</a:t>
            </a:r>
            <a:r>
              <a:rPr lang="en-US" altLang="zh-CN" dirty="0"/>
              <a:t>1</a:t>
            </a:r>
            <a:r>
              <a:rPr lang="en-US" dirty="0"/>
              <a:t>. TMT-based quantitative chemo-proteomic analysis in </a:t>
            </a:r>
            <a:r>
              <a:rPr lang="en-US" i="1" dirty="0">
                <a:effectLst/>
                <a:latin typeface="Helvetica" pitchFamily="2" charset="0"/>
              </a:rPr>
              <a:t>A2a-expressing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HEK293T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cells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924E4-F574-4CFF-6C6E-5E05A3C6A7B1}"/>
              </a:ext>
            </a:extLst>
          </p:cNvPr>
          <p:cNvSpPr txBox="1"/>
          <p:nvPr/>
        </p:nvSpPr>
        <p:spPr>
          <a:xfrm>
            <a:off x="6883473" y="6164768"/>
            <a:ext cx="402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 TMT-based quantitative chemo-proteomic analysis in </a:t>
            </a:r>
            <a:r>
              <a:rPr lang="en-US" i="1" dirty="0">
                <a:effectLst/>
                <a:latin typeface="Helvetica" pitchFamily="2" charset="0"/>
              </a:rPr>
              <a:t>PC-12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cells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6C990-B1EA-F884-00CB-D386E19EF74F}"/>
              </a:ext>
            </a:extLst>
          </p:cNvPr>
          <p:cNvSpPr txBox="1"/>
          <p:nvPr/>
        </p:nvSpPr>
        <p:spPr>
          <a:xfrm>
            <a:off x="6755224" y="3429000"/>
            <a:ext cx="3877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SCH58261-G</a:t>
            </a:r>
            <a:r>
              <a:rPr lang="en-US" altLang="zh-CN" dirty="0"/>
              <a:t>1</a:t>
            </a:r>
            <a:r>
              <a:rPr lang="en-US" dirty="0"/>
              <a:t> (1</a:t>
            </a:r>
            <a:r>
              <a:rPr lang="en-US" altLang="zh-CN" dirty="0"/>
              <a:t>0</a:t>
            </a:r>
            <a:r>
              <a:rPr lang="en-US" dirty="0"/>
              <a:t>) ± SCH58261 (off-compete)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B01929-147C-4F30-24D7-28ACA9202877}"/>
              </a:ext>
            </a:extLst>
          </p:cNvPr>
          <p:cNvSpPr txBox="1"/>
          <p:nvPr/>
        </p:nvSpPr>
        <p:spPr>
          <a:xfrm>
            <a:off x="6263015" y="2193148"/>
            <a:ext cx="5913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v"/>
              <a:defRPr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Photocatalyst G1 </a:t>
            </a:r>
            <a:r>
              <a:rPr lang="en-US" b="1" dirty="0">
                <a:solidFill>
                  <a:srgbClr val="C00000"/>
                </a:solidFill>
              </a:rPr>
              <a:t>more significantly identified ADORA2A </a:t>
            </a:r>
            <a:r>
              <a:rPr lang="en-US" dirty="0">
                <a:solidFill>
                  <a:schemeClr val="tx1"/>
                </a:solidFill>
              </a:rPr>
              <a:t>in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313386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56C67-CFA6-DC5A-B3B5-353E7921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39666D-2925-66BB-39B6-1B5CDC10DB8B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4BAEB-FBD5-7976-3CB7-A3813237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C18746-B191-FAAD-C51C-FBDA7AA0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Pros and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10028-D83C-8D1A-87E4-C39EBA6417C4}"/>
              </a:ext>
            </a:extLst>
          </p:cNvPr>
          <p:cNvSpPr txBox="1"/>
          <p:nvPr/>
        </p:nvSpPr>
        <p:spPr>
          <a:xfrm>
            <a:off x="2136218" y="135096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Pros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6871A-A322-5A95-42B9-113616DC552F}"/>
              </a:ext>
            </a:extLst>
          </p:cNvPr>
          <p:cNvSpPr txBox="1"/>
          <p:nvPr/>
        </p:nvSpPr>
        <p:spPr>
          <a:xfrm>
            <a:off x="443093" y="1815195"/>
            <a:ext cx="5352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This research describe a 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general platform for Target ID </a:t>
            </a:r>
            <a:r>
              <a:rPr lang="en-US" sz="2000" dirty="0">
                <a:latin typeface="Helvetica" pitchFamily="2" charset="0"/>
              </a:rPr>
              <a:t>of the intracellular proteins and </a:t>
            </a:r>
            <a:r>
              <a:rPr lang="en-US" sz="2000" b="1" dirty="0">
                <a:solidFill>
                  <a:srgbClr val="C00000"/>
                </a:solidFill>
                <a:latin typeface="Helvetica" pitchFamily="2" charset="0"/>
              </a:rPr>
              <a:t>prove its reliability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D1305-35FD-87D9-5604-55AB3C0A3CEE}"/>
              </a:ext>
            </a:extLst>
          </p:cNvPr>
          <p:cNvSpPr txBox="1"/>
          <p:nvPr/>
        </p:nvSpPr>
        <p:spPr>
          <a:xfrm>
            <a:off x="8415338" y="1371477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Cons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9DB9B-3A29-4F3D-474B-BC8BFFCC1637}"/>
              </a:ext>
            </a:extLst>
          </p:cNvPr>
          <p:cNvSpPr txBox="1"/>
          <p:nvPr/>
        </p:nvSpPr>
        <p:spPr>
          <a:xfrm>
            <a:off x="443093" y="2882277"/>
            <a:ext cx="5352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The photocatalytic target ID has allowed for the identiﬁcation of multiple protein targets and off-targets across </a:t>
            </a:r>
            <a:r>
              <a:rPr lang="en-US" b="1" dirty="0">
                <a:solidFill>
                  <a:srgbClr val="C00000"/>
                </a:solidFill>
              </a:rPr>
              <a:t>multiple drug classes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cellular compartments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19811-643B-CE3A-03D2-A93726F109F8}"/>
              </a:ext>
            </a:extLst>
          </p:cNvPr>
          <p:cNvSpPr txBox="1"/>
          <p:nvPr/>
        </p:nvSpPr>
        <p:spPr>
          <a:xfrm>
            <a:off x="6691141" y="3075057"/>
            <a:ext cx="524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The specificity can be further improved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E57C7-5FB0-8A5A-2BC7-B6FF49547CD7}"/>
              </a:ext>
            </a:extLst>
          </p:cNvPr>
          <p:cNvSpPr txBox="1"/>
          <p:nvPr/>
        </p:nvSpPr>
        <p:spPr>
          <a:xfrm>
            <a:off x="6691141" y="2028559"/>
            <a:ext cx="5352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The author did not mention the limitation of this technology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EBD71-9430-1281-B49A-0CC54AAD99CE}"/>
              </a:ext>
            </a:extLst>
          </p:cNvPr>
          <p:cNvSpPr txBox="1"/>
          <p:nvPr/>
        </p:nvSpPr>
        <p:spPr>
          <a:xfrm>
            <a:off x="443092" y="4579112"/>
            <a:ext cx="5352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The whole </a:t>
            </a:r>
            <a:r>
              <a:rPr lang="en-US" b="1" dirty="0">
                <a:solidFill>
                  <a:srgbClr val="C00000"/>
                </a:solidFill>
              </a:rPr>
              <a:t>process of validating the reliability</a:t>
            </a:r>
            <a:r>
              <a:rPr lang="en-US" dirty="0"/>
              <a:t> can also served as a reference for other similar researches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2CA32-4F12-4B21-382E-863BF3685991}"/>
              </a:ext>
            </a:extLst>
          </p:cNvPr>
          <p:cNvSpPr txBox="1"/>
          <p:nvPr/>
        </p:nvSpPr>
        <p:spPr>
          <a:xfrm>
            <a:off x="403049" y="5665583"/>
            <a:ext cx="531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This technology uses blue light, which ensure the </a:t>
            </a:r>
            <a:r>
              <a:rPr lang="en-US" b="1" dirty="0">
                <a:solidFill>
                  <a:srgbClr val="C00000"/>
                </a:solidFill>
              </a:rPr>
              <a:t>sample integrity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88DB9B-6343-80A6-B513-DD5C1A15247A}"/>
              </a:ext>
            </a:extLst>
          </p:cNvPr>
          <p:cNvSpPr/>
          <p:nvPr/>
        </p:nvSpPr>
        <p:spPr>
          <a:xfrm>
            <a:off x="6059930" y="1633087"/>
            <a:ext cx="105749" cy="49633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A20E2-B0DA-AAEC-8E7B-CE2FF7BB512E}"/>
              </a:ext>
            </a:extLst>
          </p:cNvPr>
          <p:cNvSpPr txBox="1"/>
          <p:nvPr/>
        </p:nvSpPr>
        <p:spPr>
          <a:xfrm>
            <a:off x="6691141" y="4002008"/>
            <a:ext cx="5246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There might be some side effect of this photocatalyst because of the metal ions</a:t>
            </a:r>
          </a:p>
        </p:txBody>
      </p:sp>
    </p:spTree>
    <p:extLst>
      <p:ext uri="{BB962C8B-B14F-4D97-AF65-F5344CB8AC3E}">
        <p14:creationId xmlns:p14="http://schemas.microsoft.com/office/powerpoint/2010/main" val="76123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E52F-2FE1-F042-2E7C-602CFB05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2F1D94-9E87-2481-3548-7170C84AC950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9F983-1808-F912-DFB2-4D52E3C9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E722B1-4BBF-33E9-B66A-C27EC400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EA0FC-70DA-6D7D-3D3C-62AB23167324}"/>
              </a:ext>
            </a:extLst>
          </p:cNvPr>
          <p:cNvSpPr txBox="1"/>
          <p:nvPr/>
        </p:nvSpPr>
        <p:spPr>
          <a:xfrm>
            <a:off x="1404020" y="4261039"/>
            <a:ext cx="78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What further research we can conduct with this new technology?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A396E-234F-2CBA-93FD-87DB088297AB}"/>
              </a:ext>
            </a:extLst>
          </p:cNvPr>
          <p:cNvSpPr txBox="1"/>
          <p:nvPr/>
        </p:nvSpPr>
        <p:spPr>
          <a:xfrm>
            <a:off x="1404020" y="2475414"/>
            <a:ext cx="845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 sz="2000">
                <a:latin typeface="Helvetica" pitchFamily="2" charset="0"/>
              </a:defRPr>
            </a:lvl1pPr>
          </a:lstStyle>
          <a:p>
            <a:r>
              <a:rPr lang="en-US" dirty="0"/>
              <a:t>What are the difficulties for small molecule drug’s target identification?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D3EC4-0ADC-272E-6A7E-3EB49F4B0E40}"/>
              </a:ext>
            </a:extLst>
          </p:cNvPr>
          <p:cNvSpPr txBox="1"/>
          <p:nvPr/>
        </p:nvSpPr>
        <p:spPr>
          <a:xfrm>
            <a:off x="1815548" y="2901542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 interaction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2B6F3-E7BC-F7E8-89E2-D5EF97646FD7}"/>
              </a:ext>
            </a:extLst>
          </p:cNvPr>
          <p:cNvSpPr txBox="1"/>
          <p:nvPr/>
        </p:nvSpPr>
        <p:spPr>
          <a:xfrm>
            <a:off x="1815548" y="326817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</a:t>
            </a:r>
          </a:p>
        </p:txBody>
      </p:sp>
    </p:spTree>
    <p:extLst>
      <p:ext uri="{BB962C8B-B14F-4D97-AF65-F5344CB8AC3E}">
        <p14:creationId xmlns:p14="http://schemas.microsoft.com/office/powerpoint/2010/main" val="17408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2011A53-6253-BCBD-3A55-D001FA3E4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r="11909"/>
          <a:stretch/>
        </p:blipFill>
        <p:spPr bwMode="auto">
          <a:xfrm>
            <a:off x="6355023" y="2327931"/>
            <a:ext cx="2419583" cy="34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D6EB3F-D905-F4F2-9D02-444E25E9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295"/>
            <a:ext cx="2867374" cy="36716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Authors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6674" y="2180296"/>
            <a:ext cx="3862756" cy="102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 pitchFamily="2" charset="0"/>
              </a:rPr>
              <a:t>David MacMillan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Helvetica" pitchFamily="2" charset="0"/>
              </a:rPr>
              <a:t>Princeton University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3393" y="3668085"/>
            <a:ext cx="3862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" pitchFamily="2" charset="0"/>
              </a:rPr>
              <a:t>Nobel Prize in Chemistry (2021)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333333"/>
                </a:solidFill>
                <a:latin typeface="Helvetica" pitchFamily="2" charset="0"/>
              </a:rPr>
              <a:t>Asymmetric </a:t>
            </a:r>
            <a:r>
              <a:rPr lang="en-US" sz="2000" dirty="0" err="1">
                <a:solidFill>
                  <a:srgbClr val="333333"/>
                </a:solidFill>
                <a:latin typeface="Helvetica" pitchFamily="2" charset="0"/>
              </a:rPr>
              <a:t>organocatalysis</a:t>
            </a:r>
            <a:endParaRPr lang="en-US" sz="2000" dirty="0">
              <a:solidFill>
                <a:srgbClr val="333333"/>
              </a:solidFill>
              <a:latin typeface="Helvetica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" pitchFamily="2" charset="0"/>
              </a:rPr>
              <a:t>Chemi</a:t>
            </a:r>
            <a:r>
              <a:rPr lang="en-US" sz="2000" dirty="0">
                <a:solidFill>
                  <a:srgbClr val="333333"/>
                </a:solidFill>
                <a:latin typeface="Helvetica" pitchFamily="2" charset="0"/>
              </a:rPr>
              <a:t>cal biology</a:t>
            </a:r>
            <a:endParaRPr lang="en-US" sz="2000" b="0" i="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74606" y="2180295"/>
            <a:ext cx="3481988" cy="143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>
                <a:latin typeface="Helvetica" pitchFamily="2" charset="0"/>
              </a:defRPr>
            </a:lvl1pPr>
          </a:lstStyle>
          <a:p>
            <a:r>
              <a:rPr lang="en-US" dirty="0"/>
              <a:t>Aaron Trowbridge</a:t>
            </a:r>
          </a:p>
          <a:p>
            <a:r>
              <a:rPr lang="en-US" sz="1800" dirty="0"/>
              <a:t>Lecturer at university of Manchester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39639" y="3696962"/>
            <a:ext cx="3551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v"/>
              <a:defRPr sz="2000" b="0" i="0">
                <a:solidFill>
                  <a:srgbClr val="333333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Molecular Oxygen Editing</a:t>
            </a:r>
          </a:p>
          <a:p>
            <a:r>
              <a:rPr lang="en-US" dirty="0"/>
              <a:t>Sustainable Photocatalysis</a:t>
            </a:r>
          </a:p>
        </p:txBody>
      </p:sp>
      <p:pic>
        <p:nvPicPr>
          <p:cNvPr id="1026" name="Picture 2" descr="A golden medallion with an embossed image of a bearded man facing left in profile. To the left of the man is the text &quot;ALFR•&quot; then &quot;NOBEL&quot;, and on the right, the text (smaller) &quot;NAT•&quot; then &quot;MDCCCXXXIII&quot; above, followed by (smaller) &quot;OB•&quot; then &quot;MDCCCXCVI&quot; below.">
            <a:extLst>
              <a:ext uri="{FF2B5EF4-FFF2-40B4-BE49-F238E27FC236}">
                <a16:creationId xmlns:a16="http://schemas.microsoft.com/office/drawing/2014/main" id="{7E29923D-0520-5A35-A4A6-1D29A6C7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367" y="2899180"/>
            <a:ext cx="642007" cy="6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5392D-B20A-0341-24F2-756DDA8C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9" y="2742673"/>
            <a:ext cx="4920229" cy="2441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B8C28F-9DAE-AF06-45AA-CCE8843D913A}"/>
              </a:ext>
            </a:extLst>
          </p:cNvPr>
          <p:cNvSpPr txBox="1"/>
          <p:nvPr/>
        </p:nvSpPr>
        <p:spPr>
          <a:xfrm>
            <a:off x="420413" y="1391182"/>
            <a:ext cx="900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During last decade, over </a:t>
            </a:r>
            <a:r>
              <a:rPr lang="en-US" b="1" i="1" dirty="0">
                <a:solidFill>
                  <a:srgbClr val="C00000"/>
                </a:solidFill>
              </a:rPr>
              <a:t>50% of drugs </a:t>
            </a:r>
            <a:r>
              <a:rPr lang="en-US" i="1" dirty="0"/>
              <a:t>in phase</a:t>
            </a:r>
            <a:r>
              <a:rPr lang="en-US" altLang="zh-CN" i="1" dirty="0"/>
              <a:t>2</a:t>
            </a:r>
            <a:r>
              <a:rPr lang="en-US" i="1" dirty="0"/>
              <a:t> and</a:t>
            </a:r>
            <a:r>
              <a:rPr lang="zh-CN" altLang="en-US" i="1" dirty="0"/>
              <a:t> </a:t>
            </a:r>
            <a:r>
              <a:rPr lang="en-US" altLang="zh-CN" i="1" dirty="0"/>
              <a:t>phase3 clinical trials have failed……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E5094-7B3D-2D8A-BC28-5659FD7F8699}"/>
              </a:ext>
            </a:extLst>
          </p:cNvPr>
          <p:cNvSpPr txBox="1"/>
          <p:nvPr/>
        </p:nvSpPr>
        <p:spPr>
          <a:xfrm>
            <a:off x="1028279" y="5299950"/>
            <a:ext cx="428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en-US" dirty="0"/>
              <a:t>Fig1. Reasons for failures in Phase II and Phase III trials in 2011 and 2012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0D51-A01A-EA63-A03E-AFB4B9F90E1F}"/>
              </a:ext>
            </a:extLst>
          </p:cNvPr>
          <p:cNvSpPr txBox="1"/>
          <p:nvPr/>
        </p:nvSpPr>
        <p:spPr>
          <a:xfrm>
            <a:off x="245852" y="6523641"/>
            <a:ext cx="10600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1200" dirty="0"/>
              <a:t>Arrowsmith, J., Miller, P. Phase II and Phase III attrition rates 2011–2012. Nat Rev Drug </a:t>
            </a:r>
            <a:r>
              <a:rPr lang="en-US" sz="1200" dirty="0" err="1"/>
              <a:t>Discov</a:t>
            </a:r>
            <a:r>
              <a:rPr lang="en-US" sz="1200" dirty="0"/>
              <a:t> 12, 569 (2013).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1B055-9A8D-CD1C-F2BB-A8988614546E}"/>
              </a:ext>
            </a:extLst>
          </p:cNvPr>
          <p:cNvSpPr txBox="1"/>
          <p:nvPr/>
        </p:nvSpPr>
        <p:spPr>
          <a:xfrm>
            <a:off x="7940940" y="218631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lack of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Efficiency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487DA-6113-C4EE-DACB-62A91B30A94E}"/>
              </a:ext>
            </a:extLst>
          </p:cNvPr>
          <p:cNvSpPr txBox="1"/>
          <p:nvPr/>
        </p:nvSpPr>
        <p:spPr>
          <a:xfrm>
            <a:off x="7577059" y="347812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Incomplete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target validation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22B278-571F-CC48-EBED-1E64451231F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56978" y="2555651"/>
            <a:ext cx="1" cy="9224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2E372-5697-21B6-7A9A-2DAA1984B43E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 flipH="1">
            <a:off x="9156978" y="3847455"/>
            <a:ext cx="1" cy="9989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5B5157-9871-5018-904F-4E386A77B1A6}"/>
              </a:ext>
            </a:extLst>
          </p:cNvPr>
          <p:cNvSpPr txBox="1"/>
          <p:nvPr/>
        </p:nvSpPr>
        <p:spPr>
          <a:xfrm>
            <a:off x="6634843" y="4846367"/>
            <a:ext cx="5044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Identification of biological target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understanding of interaction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at molecular level</a:t>
            </a:r>
          </a:p>
          <a:p>
            <a:pPr algn="ctr"/>
            <a:r>
              <a:rPr lang="en-US" dirty="0"/>
              <a:t>(Target ID)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4419-87BF-C012-7854-D1CE278F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A7F4D-623A-FB7D-C4A7-0CB5E44D58AA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DBC51-06BE-98CF-85EF-71435698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B26875-81CC-BF91-DEB7-468A00AA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Background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D32AF4-DBB8-B938-3863-E417E7C2EE43}"/>
              </a:ext>
            </a:extLst>
          </p:cNvPr>
          <p:cNvGrpSpPr/>
          <p:nvPr/>
        </p:nvGrpSpPr>
        <p:grpSpPr>
          <a:xfrm>
            <a:off x="4785862" y="2298903"/>
            <a:ext cx="6837222" cy="4152917"/>
            <a:chOff x="4785862" y="2298903"/>
            <a:chExt cx="6837222" cy="41529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494977-17F0-D4B1-54D0-7B31E8FB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94"/>
            <a:stretch/>
          </p:blipFill>
          <p:spPr>
            <a:xfrm>
              <a:off x="4785862" y="2298903"/>
              <a:ext cx="6837222" cy="362969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F878F3-B64D-A210-AEC8-E6D97B0E1885}"/>
                </a:ext>
              </a:extLst>
            </p:cNvPr>
            <p:cNvSpPr txBox="1"/>
            <p:nvPr/>
          </p:nvSpPr>
          <p:spPr>
            <a:xfrm>
              <a:off x="4998165" y="5928600"/>
              <a:ext cx="6412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Helvetica" pitchFamily="2" charset="0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dirty="0"/>
                <a:t>Fig2. Small molecule target ID in phenotypic screening-based drug discovery and its deficient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3BF77A-550E-7422-165A-FC4B51916047}"/>
              </a:ext>
            </a:extLst>
          </p:cNvPr>
          <p:cNvSpPr txBox="1"/>
          <p:nvPr/>
        </p:nvSpPr>
        <p:spPr>
          <a:xfrm>
            <a:off x="399569" y="1284614"/>
            <a:ext cx="1139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Helvetica" pitchFamily="2" charset="0"/>
              </a:rPr>
              <a:t>Bioinformatics</a:t>
            </a:r>
            <a:r>
              <a:rPr lang="en-US" i="1" dirty="0">
                <a:latin typeface="Helvetica" pitchFamily="2" charset="0"/>
              </a:rPr>
              <a:t>, </a:t>
            </a:r>
            <a:r>
              <a:rPr lang="en-US" b="1" i="1" dirty="0">
                <a:latin typeface="Helvetica" pitchFamily="2" charset="0"/>
              </a:rPr>
              <a:t>Mass spectrometry</a:t>
            </a:r>
            <a:r>
              <a:rPr lang="en-US" i="1" dirty="0">
                <a:latin typeface="Helvetica" pitchFamily="2" charset="0"/>
              </a:rPr>
              <a:t>, </a:t>
            </a:r>
            <a:r>
              <a:rPr lang="en-US" b="1" i="1" dirty="0">
                <a:latin typeface="Helvetica" pitchFamily="2" charset="0"/>
              </a:rPr>
              <a:t>Chemical genetics </a:t>
            </a:r>
            <a:r>
              <a:rPr lang="en-US" i="1" dirty="0">
                <a:latin typeface="Helvetica" pitchFamily="2" charset="0"/>
              </a:rPr>
              <a:t>improved the understanding of cellular pathways…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D40CFF-EA84-07FC-2CB8-CADE4234470C}"/>
              </a:ext>
            </a:extLst>
          </p:cNvPr>
          <p:cNvSpPr/>
          <p:nvPr/>
        </p:nvSpPr>
        <p:spPr>
          <a:xfrm>
            <a:off x="924348" y="2752133"/>
            <a:ext cx="2923752" cy="2821254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Provide more precise approach in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complex process </a:t>
            </a:r>
            <a:r>
              <a:rPr lang="en-US" b="1" dirty="0">
                <a:solidFill>
                  <a:schemeClr val="tx1"/>
                </a:solidFill>
                <a:latin typeface="Helvetica" pitchFamily="2" charset="0"/>
              </a:rPr>
              <a:t>of drug discovery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882D2-915B-10B3-A647-305208A60E2C}"/>
              </a:ext>
            </a:extLst>
          </p:cNvPr>
          <p:cNvSpPr/>
          <p:nvPr/>
        </p:nvSpPr>
        <p:spPr>
          <a:xfrm>
            <a:off x="1687965" y="1938409"/>
            <a:ext cx="1396625" cy="1345361"/>
          </a:xfrm>
          <a:prstGeom prst="ellipse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468DF-5CA9-B773-87AA-EA6EC5646E07}"/>
              </a:ext>
            </a:extLst>
          </p:cNvPr>
          <p:cNvSpPr txBox="1"/>
          <p:nvPr/>
        </p:nvSpPr>
        <p:spPr>
          <a:xfrm>
            <a:off x="1665362" y="244301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Bioinformatics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F6BE35-DBA9-9DEA-1189-2905EDBB1A79}"/>
              </a:ext>
            </a:extLst>
          </p:cNvPr>
          <p:cNvSpPr/>
          <p:nvPr/>
        </p:nvSpPr>
        <p:spPr>
          <a:xfrm>
            <a:off x="441225" y="4539299"/>
            <a:ext cx="1396625" cy="1345361"/>
          </a:xfrm>
          <a:prstGeom prst="ellipse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68D5BB-9B90-0590-D433-BA73E332C9F7}"/>
              </a:ext>
            </a:extLst>
          </p:cNvPr>
          <p:cNvSpPr/>
          <p:nvPr/>
        </p:nvSpPr>
        <p:spPr>
          <a:xfrm>
            <a:off x="3084590" y="4539299"/>
            <a:ext cx="1396625" cy="1345361"/>
          </a:xfrm>
          <a:prstGeom prst="ellipse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DE4CB2-C864-69D6-5EA8-599FEBD3EB55}"/>
              </a:ext>
            </a:extLst>
          </p:cNvPr>
          <p:cNvSpPr txBox="1"/>
          <p:nvPr/>
        </p:nvSpPr>
        <p:spPr>
          <a:xfrm>
            <a:off x="297940" y="4846655"/>
            <a:ext cx="168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Mass Spectrometry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78D96-CF98-5B50-D97B-58D02A50FE1A}"/>
              </a:ext>
            </a:extLst>
          </p:cNvPr>
          <p:cNvSpPr txBox="1"/>
          <p:nvPr/>
        </p:nvSpPr>
        <p:spPr>
          <a:xfrm>
            <a:off x="2941305" y="4919591"/>
            <a:ext cx="1683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Chemical Genetics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F94E4-903D-761E-C8FB-3F36FBEAF144}"/>
              </a:ext>
            </a:extLst>
          </p:cNvPr>
          <p:cNvSpPr txBox="1"/>
          <p:nvPr/>
        </p:nvSpPr>
        <p:spPr>
          <a:xfrm>
            <a:off x="191789" y="5907513"/>
            <a:ext cx="4487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Fig1. Application of Different approach in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31338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2147-099C-B5CF-29A7-D9717217E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60A19C-BBFB-A09E-4CB1-C0699D9112A8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478FA-7EE0-FC19-235C-435E5B1D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00D078-69B4-79D3-D5FA-B7B5CAC8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Helvetica" pitchFamily="2" charset="0"/>
              </a:rPr>
              <a:t>Improvements made by Photocatalytic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65708-9FE1-05A3-3005-0A982A12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002" y="1425576"/>
            <a:ext cx="3791314" cy="4751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14D780-CC07-05AE-8E1D-643C40134839}"/>
              </a:ext>
            </a:extLst>
          </p:cNvPr>
          <p:cNvSpPr txBox="1"/>
          <p:nvPr/>
        </p:nvSpPr>
        <p:spPr>
          <a:xfrm>
            <a:off x="3462698" y="6176964"/>
            <a:ext cx="448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Fig1. Visible light-mediated photocatalytic target 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0309A9-735E-DCD6-B2E3-3C6908FBCEC7}"/>
              </a:ext>
            </a:extLst>
          </p:cNvPr>
          <p:cNvSpPr/>
          <p:nvPr/>
        </p:nvSpPr>
        <p:spPr>
          <a:xfrm>
            <a:off x="5004592" y="3033569"/>
            <a:ext cx="2681555" cy="19931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348DCE-58DB-615E-2EE2-013EB882A791}"/>
              </a:ext>
            </a:extLst>
          </p:cNvPr>
          <p:cNvGrpSpPr/>
          <p:nvPr/>
        </p:nvGrpSpPr>
        <p:grpSpPr>
          <a:xfrm>
            <a:off x="8583499" y="2956764"/>
            <a:ext cx="3505647" cy="1267421"/>
            <a:chOff x="7521424" y="1309139"/>
            <a:chExt cx="4004829" cy="12674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A765A24-A7A8-356D-D441-263A9783713E}"/>
                </a:ext>
              </a:extLst>
            </p:cNvPr>
            <p:cNvSpPr/>
            <p:nvPr/>
          </p:nvSpPr>
          <p:spPr>
            <a:xfrm>
              <a:off x="7546274" y="1350964"/>
              <a:ext cx="3979979" cy="1225596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01082B-E8F5-B8F1-3557-46A95CBF4E56}"/>
                </a:ext>
              </a:extLst>
            </p:cNvPr>
            <p:cNvSpPr txBox="1"/>
            <p:nvPr/>
          </p:nvSpPr>
          <p:spPr>
            <a:xfrm>
              <a:off x="7521424" y="1309139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 pitchFamily="2" charset="0"/>
                </a:rPr>
                <a:t>Photocatalyst group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6EDCA7-93C0-194C-9140-2A93C06749FE}"/>
                </a:ext>
              </a:extLst>
            </p:cNvPr>
            <p:cNvSpPr txBox="1"/>
            <p:nvPr/>
          </p:nvSpPr>
          <p:spPr>
            <a:xfrm>
              <a:off x="7711892" y="1678471"/>
              <a:ext cx="3806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v"/>
              </a:pPr>
              <a:r>
                <a:rPr lang="en-US" sz="1600" dirty="0">
                  <a:latin typeface="Helvetica" pitchFamily="2" charset="0"/>
                </a:rPr>
                <a:t>Activated by blue light</a:t>
              </a:r>
            </a:p>
            <a:p>
              <a:pPr marL="285750" indent="-285750">
                <a:buFont typeface="Wingdings" pitchFamily="2" charset="2"/>
                <a:buChar char="v"/>
              </a:pPr>
              <a:r>
                <a:rPr lang="en-US" sz="1600" dirty="0">
                  <a:latin typeface="Helvetica" pitchFamily="2" charset="0"/>
                </a:rPr>
                <a:t>Further activate Diazirine</a:t>
              </a:r>
              <a:r>
                <a:rPr lang="zh-CN" altLang="en-US" sz="1600" dirty="0">
                  <a:latin typeface="Helvetica" pitchFamily="2" charset="0"/>
                </a:rPr>
                <a:t> </a:t>
              </a:r>
              <a:r>
                <a:rPr lang="en-US" altLang="zh-CN" sz="1600" dirty="0">
                  <a:latin typeface="Helvetica" pitchFamily="2" charset="0"/>
                </a:rPr>
                <a:t>to generate Carbene</a:t>
              </a:r>
              <a:endParaRPr lang="en-US" sz="1600" dirty="0">
                <a:latin typeface="Helvetica" pitchFamily="2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4DF6F-3972-E743-314F-C3134A759916}"/>
              </a:ext>
            </a:extLst>
          </p:cNvPr>
          <p:cNvSpPr/>
          <p:nvPr/>
        </p:nvSpPr>
        <p:spPr>
          <a:xfrm>
            <a:off x="3645385" y="4106970"/>
            <a:ext cx="2598735" cy="1993188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CF9F8E-2BA2-375E-E2F0-C0AD3A8B7944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 flipV="1">
            <a:off x="7686147" y="3611387"/>
            <a:ext cx="919105" cy="41877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EE32B22-8529-7412-7BB2-E9458D711683}"/>
              </a:ext>
            </a:extLst>
          </p:cNvPr>
          <p:cNvSpPr/>
          <p:nvPr/>
        </p:nvSpPr>
        <p:spPr>
          <a:xfrm>
            <a:off x="294861" y="4529180"/>
            <a:ext cx="2554013" cy="113094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1193E3-CE29-BDFF-B43E-1B0FB1F2AC5B}"/>
              </a:ext>
            </a:extLst>
          </p:cNvPr>
          <p:cNvSpPr txBox="1"/>
          <p:nvPr/>
        </p:nvSpPr>
        <p:spPr>
          <a:xfrm>
            <a:off x="286900" y="4529181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Diazirine-biotin group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09375B-E339-988F-F95C-0BCB0710525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755232" y="5103564"/>
            <a:ext cx="890153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52F2A9-2B01-9F1F-2B3F-29C7BB65631A}"/>
              </a:ext>
            </a:extLst>
          </p:cNvPr>
          <p:cNvSpPr txBox="1"/>
          <p:nvPr/>
        </p:nvSpPr>
        <p:spPr>
          <a:xfrm>
            <a:off x="339438" y="4829130"/>
            <a:ext cx="2509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Helvetica" pitchFamily="2" charset="0"/>
              </a:rPr>
              <a:t>Can be activated by Dexter energy transfer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Helvetica" pitchFamily="2" charset="0"/>
              </a:rPr>
              <a:t>Labelling the target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82B14C-6EA7-D0F2-AB53-D2A621C7AB2E}"/>
              </a:ext>
            </a:extLst>
          </p:cNvPr>
          <p:cNvSpPr/>
          <p:nvPr/>
        </p:nvSpPr>
        <p:spPr>
          <a:xfrm>
            <a:off x="3729817" y="1425576"/>
            <a:ext cx="2598735" cy="1531188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0775B0-8766-7D78-B2DE-D83727A19FBD}"/>
              </a:ext>
            </a:extLst>
          </p:cNvPr>
          <p:cNvCxnSpPr>
            <a:cxnSpLocks/>
            <a:stCxn id="33" idx="1"/>
            <a:endCxn id="37" idx="3"/>
          </p:cNvCxnSpPr>
          <p:nvPr/>
        </p:nvCxnSpPr>
        <p:spPr>
          <a:xfrm flipH="1">
            <a:off x="2755232" y="2191170"/>
            <a:ext cx="974585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2E2F7FD-499C-D060-DC3F-9561BA115B0C}"/>
              </a:ext>
            </a:extLst>
          </p:cNvPr>
          <p:cNvSpPr/>
          <p:nvPr/>
        </p:nvSpPr>
        <p:spPr>
          <a:xfrm>
            <a:off x="491161" y="1625696"/>
            <a:ext cx="2264071" cy="113094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B97763-240F-A9F0-8BD4-B281B11EF049}"/>
              </a:ext>
            </a:extLst>
          </p:cNvPr>
          <p:cNvSpPr txBox="1"/>
          <p:nvPr/>
        </p:nvSpPr>
        <p:spPr>
          <a:xfrm>
            <a:off x="491161" y="16159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Carbene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375D50-9CEA-64EA-1392-35EB6B8503C7}"/>
              </a:ext>
            </a:extLst>
          </p:cNvPr>
          <p:cNvSpPr txBox="1"/>
          <p:nvPr/>
        </p:nvSpPr>
        <p:spPr>
          <a:xfrm>
            <a:off x="491161" y="1890955"/>
            <a:ext cx="2357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Helvetica" pitchFamily="2" charset="0"/>
              </a:rPr>
              <a:t>Rapidly form covalent bond with target proteins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60BAA0-E038-6B85-7FF0-5C7EBE02AC2B}"/>
              </a:ext>
            </a:extLst>
          </p:cNvPr>
          <p:cNvSpPr txBox="1"/>
          <p:nvPr/>
        </p:nvSpPr>
        <p:spPr>
          <a:xfrm>
            <a:off x="97032" y="6521234"/>
            <a:ext cx="1184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J. B. Geri et al., Microenvironment mapping via Dexter energy transfer on immune cells. Science 367, 1091–1097 (2020).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8173F3-631F-8F82-07AA-63AB0AD2B9D4}"/>
              </a:ext>
            </a:extLst>
          </p:cNvPr>
          <p:cNvSpPr txBox="1"/>
          <p:nvPr/>
        </p:nvSpPr>
        <p:spPr>
          <a:xfrm>
            <a:off x="8642114" y="4913211"/>
            <a:ext cx="3019878" cy="189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Increased specificity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Signal Amplification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Efficiency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4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F70B3-08E5-5ADF-7750-F0252E154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74AEC1-9747-AE55-FCED-E2BC2B80E634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2F7BA-006F-D391-DBF0-2CA88241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72EA76-321E-1094-9FEF-9CD32546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680537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E0E0E"/>
                </a:solidFill>
                <a:effectLst/>
                <a:latin typeface=".SF NS"/>
              </a:rPr>
              <a:t>Designed Photocatalyst for Enhanced Cell Permeability and Intracellular Targeting</a:t>
            </a:r>
            <a:endParaRPr lang="en-US" sz="3200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F8DD7-C67D-BB3B-11E0-80CB057B2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737"/>
            <a:ext cx="7650878" cy="35246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02288E-8BD6-80BF-28FF-2EA69CCC18A6}"/>
              </a:ext>
            </a:extLst>
          </p:cNvPr>
          <p:cNvSpPr txBox="1"/>
          <p:nvPr/>
        </p:nvSpPr>
        <p:spPr>
          <a:xfrm>
            <a:off x="357245" y="5463342"/>
            <a:ext cx="693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Fig1. intracellular photocatalyst suitable for small molecule target ID 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7A4264-F727-E2BB-4E8C-8B5AB7FC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75"/>
          <a:stretch/>
        </p:blipFill>
        <p:spPr>
          <a:xfrm>
            <a:off x="8229958" y="2286760"/>
            <a:ext cx="3708041" cy="2773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272BE3-395C-CFF0-1077-39EDE3DC5EF4}"/>
              </a:ext>
            </a:extLst>
          </p:cNvPr>
          <p:cNvSpPr txBox="1"/>
          <p:nvPr/>
        </p:nvSpPr>
        <p:spPr>
          <a:xfrm>
            <a:off x="97032" y="6521234"/>
            <a:ext cx="1184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J. B. Geri et al., Microenvironment mapping via Dexter energy transfer on immune cells. Science 367, 1091–1097 (2020).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08BF5-F8D6-5A48-1870-988ACA58FA07}"/>
              </a:ext>
            </a:extLst>
          </p:cNvPr>
          <p:cNvSpPr txBox="1"/>
          <p:nvPr/>
        </p:nvSpPr>
        <p:spPr>
          <a:xfrm>
            <a:off x="7866265" y="5025772"/>
            <a:ext cx="444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 Cell permeability of </a:t>
            </a:r>
            <a:r>
              <a:rPr lang="en-US" dirty="0" err="1"/>
              <a:t>Ir</a:t>
            </a:r>
            <a:r>
              <a:rPr lang="en-US" dirty="0"/>
              <a:t>-photocatalysts determined by </a:t>
            </a:r>
            <a:r>
              <a:rPr lang="en-US" dirty="0" err="1"/>
              <a:t>HaloTag</a:t>
            </a:r>
            <a:r>
              <a:rPr lang="en-US" dirty="0"/>
              <a:t> chaser assay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50908-96E0-5521-3EDD-B6E195EB1BC7}"/>
              </a:ext>
            </a:extLst>
          </p:cNvPr>
          <p:cNvSpPr txBox="1"/>
          <p:nvPr/>
        </p:nvSpPr>
        <p:spPr>
          <a:xfrm>
            <a:off x="97032" y="5872384"/>
            <a:ext cx="1053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>
                <a:latin typeface="Helvetica" pitchFamily="2" charset="0"/>
              </a:rPr>
              <a:t>Changes of structure</a:t>
            </a:r>
            <a:r>
              <a:rPr lang="en-US" altLang="zh-CN" sz="2000" b="1" dirty="0">
                <a:latin typeface="Helvetica" pitchFamily="2" charset="0"/>
              </a:rPr>
              <a:t> truly improve the permeability of Catalyst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DD33B-6A50-0109-AE9D-B515A8B8767E}"/>
              </a:ext>
            </a:extLst>
          </p:cNvPr>
          <p:cNvSpPr txBox="1"/>
          <p:nvPr/>
        </p:nvSpPr>
        <p:spPr>
          <a:xfrm>
            <a:off x="5731713" y="1375195"/>
            <a:ext cx="72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TAMRA-CI: Fluorescent probes labeled with </a:t>
            </a:r>
            <a:r>
              <a:rPr lang="en-US" b="1" dirty="0">
                <a:solidFill>
                  <a:srgbClr val="C00000"/>
                </a:solidFill>
              </a:rPr>
              <a:t>TOM20-HaloTag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05614-F140-A1D0-B740-AD7E5EBB1B12}"/>
              </a:ext>
            </a:extLst>
          </p:cNvPr>
          <p:cNvSpPr txBox="1"/>
          <p:nvPr/>
        </p:nvSpPr>
        <p:spPr>
          <a:xfrm>
            <a:off x="5731713" y="1749883"/>
            <a:ext cx="724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TOM20: A protein located on </a:t>
            </a:r>
            <a:r>
              <a:rPr lang="en-US" b="1" dirty="0">
                <a:solidFill>
                  <a:srgbClr val="C00000"/>
                </a:solidFill>
              </a:rPr>
              <a:t>the membrane of Mitochondria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ADE6B2-7C44-8027-374D-95E3DB541FF2}"/>
              </a:ext>
            </a:extLst>
          </p:cNvPr>
          <p:cNvSpPr/>
          <p:nvPr/>
        </p:nvSpPr>
        <p:spPr>
          <a:xfrm>
            <a:off x="1245704" y="2286760"/>
            <a:ext cx="649357" cy="45644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1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4401-CE42-6E78-71F3-02E5D53B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BFDDD0-A807-5307-772E-B16C3CAE239E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92CBA-0B14-9196-8532-23D9C04A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4AC992-15C8-F9A7-6FEC-2C7B877F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169672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Helvetica" pitchFamily="2" charset="0"/>
              </a:rPr>
              <a:t>The photocatalyst truly increase the specificity of Target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A74B1-0379-992A-7BDA-F8F7B9CC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89" y="2162883"/>
            <a:ext cx="3842254" cy="3663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89EC1-955C-5E14-C212-6FC5A903D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817" y="2664384"/>
            <a:ext cx="4058453" cy="295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3A6C4-FA83-94BA-D96F-B9835E33C25D}"/>
              </a:ext>
            </a:extLst>
          </p:cNvPr>
          <p:cNvSpPr txBox="1"/>
          <p:nvPr/>
        </p:nvSpPr>
        <p:spPr>
          <a:xfrm>
            <a:off x="345989" y="1305598"/>
            <a:ext cx="8169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Helvetica" pitchFamily="2" charset="0"/>
              </a:rPr>
              <a:t>To further test whether this method can access any </a:t>
            </a:r>
            <a:r>
              <a:rPr lang="en-US" sz="2000" b="1" i="1" dirty="0" err="1">
                <a:solidFill>
                  <a:srgbClr val="C00000"/>
                </a:solidFill>
                <a:latin typeface="Helvetica" pitchFamily="2" charset="0"/>
              </a:rPr>
              <a:t>Ir</a:t>
            </a:r>
            <a:r>
              <a:rPr lang="en-US" sz="2000" b="1" i="1" dirty="0">
                <a:solidFill>
                  <a:srgbClr val="C00000"/>
                </a:solidFill>
                <a:latin typeface="Helvetica" pitchFamily="2" charset="0"/>
              </a:rPr>
              <a:t>-Drug conjugate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04B0E-2722-40B0-9055-296C18D4BC70}"/>
              </a:ext>
            </a:extLst>
          </p:cNvPr>
          <p:cNvSpPr txBox="1"/>
          <p:nvPr/>
        </p:nvSpPr>
        <p:spPr>
          <a:xfrm>
            <a:off x="2733606" y="1858974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Here, they employ an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inhibitor of the BRD4, and a spectator protein 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281E8-50E7-E362-C440-75EF30578C11}"/>
              </a:ext>
            </a:extLst>
          </p:cNvPr>
          <p:cNvSpPr txBox="1"/>
          <p:nvPr/>
        </p:nvSpPr>
        <p:spPr>
          <a:xfrm>
            <a:off x="345989" y="5730771"/>
            <a:ext cx="443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Fig1.</a:t>
            </a:r>
            <a:r>
              <a:rPr lang="zh-CN" altLang="en-US" dirty="0"/>
              <a:t> </a:t>
            </a:r>
            <a:r>
              <a:rPr lang="en-US" altLang="zh-CN" dirty="0"/>
              <a:t>The structure of (+)-JQ1-Gen 2-Ir conjugate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CE22D-8F8F-E744-026C-5A6076D1E8CC}"/>
              </a:ext>
            </a:extLst>
          </p:cNvPr>
          <p:cNvSpPr txBox="1"/>
          <p:nvPr/>
        </p:nvSpPr>
        <p:spPr>
          <a:xfrm>
            <a:off x="6391482" y="5515328"/>
            <a:ext cx="45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/>
              <a:t>Fig</a:t>
            </a:r>
            <a:r>
              <a:rPr lang="en-US" altLang="zh-CN" dirty="0"/>
              <a:t>2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Western blot assay</a:t>
            </a:r>
            <a:r>
              <a:rPr lang="zh-CN" altLang="en-US" dirty="0"/>
              <a:t> </a:t>
            </a:r>
            <a:r>
              <a:rPr lang="en-US" altLang="zh-CN" dirty="0"/>
              <a:t>result of labelling recombinant CA &amp; BRD4 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C5369C-602E-4177-F552-8B494377DA4F}"/>
              </a:ext>
            </a:extLst>
          </p:cNvPr>
          <p:cNvSpPr/>
          <p:nvPr/>
        </p:nvSpPr>
        <p:spPr>
          <a:xfrm>
            <a:off x="7534361" y="3954744"/>
            <a:ext cx="1004888" cy="3077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878BA2-A6B4-E305-CDB4-947EA51067FB}"/>
              </a:ext>
            </a:extLst>
          </p:cNvPr>
          <p:cNvCxnSpPr>
            <a:cxnSpLocks/>
            <a:stCxn id="13" idx="1"/>
            <a:endCxn id="21" idx="3"/>
          </p:cNvCxnSpPr>
          <p:nvPr/>
        </p:nvCxnSpPr>
        <p:spPr>
          <a:xfrm flipH="1">
            <a:off x="6901429" y="4108633"/>
            <a:ext cx="632932" cy="0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846C6D-64C1-1DB9-5934-A2117F66D218}"/>
              </a:ext>
            </a:extLst>
          </p:cNvPr>
          <p:cNvSpPr txBox="1"/>
          <p:nvPr/>
        </p:nvSpPr>
        <p:spPr>
          <a:xfrm>
            <a:off x="5153835" y="3954744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Can bind with biotin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F44301-2AED-5FB7-5E6C-47255D437B23}"/>
              </a:ext>
            </a:extLst>
          </p:cNvPr>
          <p:cNvSpPr txBox="1"/>
          <p:nvPr/>
        </p:nvSpPr>
        <p:spPr>
          <a:xfrm>
            <a:off x="7104427" y="2442432"/>
            <a:ext cx="349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353535"/>
                </a:solidFill>
                <a:effectLst/>
                <a:latin typeface="Helvetica" pitchFamily="2" charset="0"/>
              </a:rPr>
              <a:t>Labeling</a:t>
            </a:r>
            <a:r>
              <a:rPr lang="en-US" sz="1400" dirty="0">
                <a:solidFill>
                  <a:srgbClr val="353535"/>
                </a:solidFill>
                <a:effectLst/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353535"/>
                </a:solidFill>
                <a:effectLst/>
                <a:latin typeface="Helvetica" pitchFamily="2" charset="0"/>
              </a:rPr>
              <a:t>of</a:t>
            </a:r>
            <a:r>
              <a:rPr lang="en-US" sz="1400" dirty="0">
                <a:solidFill>
                  <a:srgbClr val="353535"/>
                </a:solidFill>
                <a:effectLst/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353535"/>
                </a:solidFill>
                <a:effectLst/>
                <a:latin typeface="Helvetica" pitchFamily="2" charset="0"/>
              </a:rPr>
              <a:t>recombinant</a:t>
            </a:r>
            <a:r>
              <a:rPr lang="en-US" sz="1400" dirty="0">
                <a:solidFill>
                  <a:srgbClr val="353535"/>
                </a:solidFill>
                <a:effectLst/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353535"/>
                </a:solidFill>
                <a:effectLst/>
                <a:latin typeface="Helvetica" pitchFamily="2" charset="0"/>
              </a:rPr>
              <a:t>CA</a:t>
            </a:r>
            <a:r>
              <a:rPr lang="en-US" sz="1400" dirty="0">
                <a:solidFill>
                  <a:srgbClr val="353535"/>
                </a:solidFill>
                <a:effectLst/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353535"/>
                </a:solidFill>
                <a:effectLst/>
                <a:latin typeface="Helvetica" pitchFamily="2" charset="0"/>
              </a:rPr>
              <a:t>&amp;</a:t>
            </a:r>
            <a:r>
              <a:rPr lang="en-US" sz="1400" dirty="0">
                <a:solidFill>
                  <a:srgbClr val="353535"/>
                </a:solidFill>
                <a:effectLst/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353535"/>
                </a:solidFill>
                <a:effectLst/>
                <a:latin typeface="Helvetica" pitchFamily="2" charset="0"/>
              </a:rPr>
              <a:t>BRD4</a:t>
            </a:r>
            <a:endParaRPr lang="en-US" sz="1400" dirty="0">
              <a:solidFill>
                <a:srgbClr val="353535"/>
              </a:solidFill>
              <a:effectLst/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9D2EA-55A3-B696-65E8-86F6BCA561D3}"/>
              </a:ext>
            </a:extLst>
          </p:cNvPr>
          <p:cNvSpPr/>
          <p:nvPr/>
        </p:nvSpPr>
        <p:spPr>
          <a:xfrm>
            <a:off x="9096461" y="3830919"/>
            <a:ext cx="809625" cy="11334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6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DA66-EDAD-6170-A35A-382FC9E16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C0F83E-E089-F6D1-4595-3F2C791D5994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14A93-7F67-221F-C2A5-E847D6CF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09F12B-CDB4-68DA-B0FB-E549125B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8279027" cy="132556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Helvetica" pitchFamily="2" charset="0"/>
              </a:rPr>
              <a:t>This Photocatalyst also works in the live cells in a time-dependent manner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2917C-7E5A-1A9B-0232-4DE6B015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99" y="1712842"/>
            <a:ext cx="3781300" cy="2883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62084-2608-E60A-4226-56DD7A07E5DE}"/>
              </a:ext>
            </a:extLst>
          </p:cNvPr>
          <p:cNvSpPr txBox="1"/>
          <p:nvPr/>
        </p:nvSpPr>
        <p:spPr>
          <a:xfrm>
            <a:off x="958899" y="4596713"/>
            <a:ext cx="3781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Comparing permeability of G1- and G2-based (+)-JQ1 probes following irradiation in HeLa cells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6B692B-D77D-54A0-A952-6A39CA39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689" y="2591254"/>
            <a:ext cx="5057066" cy="3164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05C9FF-9C83-33F5-4E57-D21000B42D5F}"/>
              </a:ext>
            </a:extLst>
          </p:cNvPr>
          <p:cNvSpPr txBox="1"/>
          <p:nvPr/>
        </p:nvSpPr>
        <p:spPr>
          <a:xfrm>
            <a:off x="6091847" y="5594977"/>
            <a:ext cx="487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Fig2. BRD4 labeling increases over time (2-min, 5-min, and 15-min irradiation)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91172D-E17C-6903-8493-30332394AD64}"/>
              </a:ext>
            </a:extLst>
          </p:cNvPr>
          <p:cNvSpPr/>
          <p:nvPr/>
        </p:nvSpPr>
        <p:spPr>
          <a:xfrm>
            <a:off x="2372497" y="2767914"/>
            <a:ext cx="1594022" cy="803189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BABCA-42CE-EA70-9A9C-E7CF6AF46360}"/>
              </a:ext>
            </a:extLst>
          </p:cNvPr>
          <p:cNvSpPr txBox="1"/>
          <p:nvPr/>
        </p:nvSpPr>
        <p:spPr>
          <a:xfrm>
            <a:off x="640975" y="5432340"/>
            <a:ext cx="5057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>
                <a:latin typeface="Helvetica" pitchFamily="2" charset="0"/>
              </a:rPr>
              <a:t>The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G2-based (+)-JQ1 probe</a:t>
            </a:r>
            <a:r>
              <a:rPr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successfully identified the BRD4 protein 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C893D-90E8-3CA6-D7D3-D599C4CF49E5}"/>
              </a:ext>
            </a:extLst>
          </p:cNvPr>
          <p:cNvSpPr txBox="1"/>
          <p:nvPr/>
        </p:nvSpPr>
        <p:spPr>
          <a:xfrm>
            <a:off x="5960076" y="1664928"/>
            <a:ext cx="539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itchFamily="2" charset="2"/>
              <a:buChar char="v"/>
              <a:defRPr>
                <a:latin typeface="Helvetica" pitchFamily="2" charset="0"/>
              </a:defRPr>
            </a:lvl1pPr>
          </a:lstStyle>
          <a:p>
            <a:r>
              <a:rPr lang="en-US" dirty="0"/>
              <a:t>The intensity of labeling was found to be linearly </a:t>
            </a:r>
            <a:r>
              <a:rPr lang="en-US" b="1" dirty="0">
                <a:solidFill>
                  <a:srgbClr val="C00000"/>
                </a:solidFill>
              </a:rPr>
              <a:t>related to irradiation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B98AA3-1361-F35F-2BC3-C9132BA85523}"/>
              </a:ext>
            </a:extLst>
          </p:cNvPr>
          <p:cNvSpPr/>
          <p:nvPr/>
        </p:nvSpPr>
        <p:spPr>
          <a:xfrm>
            <a:off x="7312657" y="3740737"/>
            <a:ext cx="3657599" cy="55605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8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59FC-D75D-B45C-8895-73B51F99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E06DE8-DDDE-6D13-FCEA-53FF3FA1C241}"/>
              </a:ext>
            </a:extLst>
          </p:cNvPr>
          <p:cNvSpPr/>
          <p:nvPr/>
        </p:nvSpPr>
        <p:spPr>
          <a:xfrm>
            <a:off x="-257175" y="973340"/>
            <a:ext cx="12449175" cy="241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CA884-8FC0-E970-F879-0FD65859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338" y="100013"/>
            <a:ext cx="3522662" cy="736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E65646-43E6-1385-1630-EE522EF2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12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The Targeting of (+)-JQ1 is specific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245C01-8D75-EB4E-0D4B-DB1E8BB6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3" y="1846591"/>
            <a:ext cx="3385751" cy="245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E7040-2173-C60F-68B6-BFF2CAF41C4C}"/>
              </a:ext>
            </a:extLst>
          </p:cNvPr>
          <p:cNvSpPr txBox="1"/>
          <p:nvPr/>
        </p:nvSpPr>
        <p:spPr>
          <a:xfrm>
            <a:off x="401595" y="1703428"/>
            <a:ext cx="3385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(+)-JQ1-G2-Ir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(1)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vs.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</a:rPr>
              <a:t>Ir-NHBoc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(free-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</a:rPr>
              <a:t>Ir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)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8442029-6ACB-B244-F480-87F64117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1868042"/>
            <a:ext cx="3385751" cy="24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37E4C4-B3FA-B030-E526-B0D31071F02B}"/>
              </a:ext>
            </a:extLst>
          </p:cNvPr>
          <p:cNvSpPr txBox="1"/>
          <p:nvPr/>
        </p:nvSpPr>
        <p:spPr>
          <a:xfrm>
            <a:off x="3892379" y="1704846"/>
            <a:ext cx="3385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(+)-JQ1-G2-Ir (1) vs. </a:t>
            </a:r>
            <a:r>
              <a:rPr lang="en-US" dirty="0" err="1"/>
              <a:t>Ir-NHBoc</a:t>
            </a:r>
            <a:r>
              <a:rPr lang="en-US" dirty="0"/>
              <a:t> + (+)-JQ1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25F8077-B453-F23F-2DBE-199D6391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76" y="3429000"/>
            <a:ext cx="3385753" cy="24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654CCB-94FC-CEA8-996B-A0D56107B8D3}"/>
              </a:ext>
            </a:extLst>
          </p:cNvPr>
          <p:cNvSpPr txBox="1"/>
          <p:nvPr/>
        </p:nvSpPr>
        <p:spPr>
          <a:xfrm>
            <a:off x="296563" y="4320338"/>
            <a:ext cx="677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Fig1. Quantitative </a:t>
            </a:r>
            <a:r>
              <a:rPr lang="en-US" dirty="0" err="1"/>
              <a:t>chemoproteomic</a:t>
            </a:r>
            <a:r>
              <a:rPr lang="en-US" dirty="0"/>
              <a:t> analysis shows enrichment of several BRD proteins in HeLa cells labeled with (+)-JQ1-Gen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6E2988-A35B-8DC5-1763-B38F31BE0AB3}"/>
              </a:ext>
            </a:extLst>
          </p:cNvPr>
          <p:cNvSpPr txBox="1"/>
          <p:nvPr/>
        </p:nvSpPr>
        <p:spPr>
          <a:xfrm>
            <a:off x="7777893" y="5884660"/>
            <a:ext cx="416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Fig2. Comparative analysis of the interactomes of (+)-JQ1-G2 enantiomers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9E4B-B2A0-DB56-DE41-40F4EBB9B8ED}"/>
              </a:ext>
            </a:extLst>
          </p:cNvPr>
          <p:cNvSpPr txBox="1"/>
          <p:nvPr/>
        </p:nvSpPr>
        <p:spPr>
          <a:xfrm>
            <a:off x="296563" y="5004281"/>
            <a:ext cx="761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BRD proteins are </a:t>
            </a:r>
            <a:r>
              <a:rPr lang="en-US" b="1" dirty="0">
                <a:solidFill>
                  <a:srgbClr val="C00000"/>
                </a:solidFill>
                <a:effectLst/>
                <a:latin typeface="Helvetica" pitchFamily="2" charset="0"/>
              </a:rPr>
              <a:t>highly enriched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due to the specifically binding of </a:t>
            </a:r>
            <a:r>
              <a:rPr lang="en-US" dirty="0"/>
              <a:t>(+)-JQ1-Gen 2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, and was 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not affected by using </a:t>
            </a:r>
            <a:r>
              <a:rPr lang="en-US" b="1" dirty="0" err="1">
                <a:solidFill>
                  <a:srgbClr val="C00000"/>
                </a:solidFill>
              </a:rPr>
              <a:t>Ir-NHBoc</a:t>
            </a:r>
            <a:endParaRPr lang="en-US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4B93A-3C7F-9426-8AB4-839277E7F9E0}"/>
              </a:ext>
            </a:extLst>
          </p:cNvPr>
          <p:cNvSpPr txBox="1"/>
          <p:nvPr/>
        </p:nvSpPr>
        <p:spPr>
          <a:xfrm>
            <a:off x="7462565" y="1729049"/>
            <a:ext cx="444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0E0E0E"/>
                </a:solidFill>
                <a:latin typeface="Helvetica" pitchFamily="2" charset="0"/>
              </a:rPr>
              <a:t>Comparing with (-)-JQ1-, only</a:t>
            </a: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 BRD2 and BRD3</a:t>
            </a:r>
            <a:r>
              <a:rPr lang="en-US" dirty="0">
                <a:solidFill>
                  <a:srgbClr val="0E0E0E"/>
                </a:solidFill>
                <a:latin typeface="Helvetica" pitchFamily="2" charset="0"/>
              </a:rPr>
              <a:t> was enriched.</a:t>
            </a:r>
            <a:r>
              <a:rPr lang="en-US" dirty="0">
                <a:solidFill>
                  <a:srgbClr val="0E0E0E"/>
                </a:solidFill>
                <a:effectLst/>
                <a:latin typeface="Helvetica" pitchFamily="2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D37F0-990C-E316-8F6F-8383B70A5A48}"/>
              </a:ext>
            </a:extLst>
          </p:cNvPr>
          <p:cNvSpPr txBox="1"/>
          <p:nvPr/>
        </p:nvSpPr>
        <p:spPr>
          <a:xfrm>
            <a:off x="7915525" y="3208731"/>
            <a:ext cx="3884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(+)-JQ1-G2-Ir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(1)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vs. (-)-JQ1-G2-Ir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</a:rPr>
              <a:t>(inactive)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780C4F-537C-AC8C-E8C7-268128D58AE1}"/>
              </a:ext>
            </a:extLst>
          </p:cNvPr>
          <p:cNvSpPr/>
          <p:nvPr/>
        </p:nvSpPr>
        <p:spPr>
          <a:xfrm>
            <a:off x="2397211" y="2504303"/>
            <a:ext cx="1219200" cy="56843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36586E-61E8-6B21-7B43-C98C155DB68A}"/>
              </a:ext>
            </a:extLst>
          </p:cNvPr>
          <p:cNvSpPr/>
          <p:nvPr/>
        </p:nvSpPr>
        <p:spPr>
          <a:xfrm>
            <a:off x="6227804" y="2455249"/>
            <a:ext cx="527223" cy="54332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CAA540-BBB6-E43C-8F7A-AB96EF177633}"/>
              </a:ext>
            </a:extLst>
          </p:cNvPr>
          <p:cNvSpPr/>
          <p:nvPr/>
        </p:nvSpPr>
        <p:spPr>
          <a:xfrm>
            <a:off x="10703726" y="3988732"/>
            <a:ext cx="527223" cy="54332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A25CD-670B-6F19-9731-3ADB703F0D1E}"/>
              </a:ext>
            </a:extLst>
          </p:cNvPr>
          <p:cNvSpPr txBox="1"/>
          <p:nvPr/>
        </p:nvSpPr>
        <p:spPr>
          <a:xfrm>
            <a:off x="296563" y="5868430"/>
            <a:ext cx="734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v"/>
              <a:defRPr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 dirty="0"/>
              <a:t>The binding and labelling by (+)-JQ1 is indeed </a:t>
            </a:r>
            <a:r>
              <a:rPr lang="en-US" b="1" dirty="0">
                <a:solidFill>
                  <a:srgbClr val="C00000"/>
                </a:solidFill>
              </a:rPr>
              <a:t>specific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919982-B05D-E5ED-0D41-2C1008619D31}"/>
              </a:ext>
            </a:extLst>
          </p:cNvPr>
          <p:cNvSpPr txBox="1"/>
          <p:nvPr/>
        </p:nvSpPr>
        <p:spPr>
          <a:xfrm>
            <a:off x="7488195" y="2422019"/>
            <a:ext cx="4449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solidFill>
                  <a:srgbClr val="0E0E0E"/>
                </a:solidFill>
                <a:effectLst/>
                <a:latin typeface="Helvetica" pitchFamily="2" charset="0"/>
              </a:rPr>
              <a:t>This </a:t>
            </a:r>
            <a:r>
              <a:rPr lang="en-US" dirty="0" err="1">
                <a:solidFill>
                  <a:srgbClr val="0E0E0E"/>
                </a:solidFill>
                <a:effectLst/>
                <a:latin typeface="Helvetica" pitchFamily="2" charset="0"/>
              </a:rPr>
              <a:t>stereogenic</a:t>
            </a:r>
            <a:r>
              <a:rPr lang="en-US" dirty="0">
                <a:solidFill>
                  <a:srgbClr val="0E0E0E"/>
                </a:solidFill>
                <a:effectLst/>
                <a:latin typeface="Helvetica" pitchFamily="2" charset="0"/>
              </a:rPr>
              <a:t> center improves the </a:t>
            </a:r>
            <a:r>
              <a:rPr lang="en-US" b="1" dirty="0">
                <a:solidFill>
                  <a:srgbClr val="C00000"/>
                </a:solidFill>
                <a:effectLst/>
                <a:latin typeface="Helvetica" pitchFamily="2" charset="0"/>
              </a:rPr>
              <a:t>specificity of Targeting</a:t>
            </a:r>
          </a:p>
        </p:txBody>
      </p:sp>
    </p:spTree>
    <p:extLst>
      <p:ext uri="{BB962C8B-B14F-4D97-AF65-F5344CB8AC3E}">
        <p14:creationId xmlns:p14="http://schemas.microsoft.com/office/powerpoint/2010/main" val="310197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5365</TotalTime>
  <Words>1170</Words>
  <Application>Microsoft Macintosh PowerPoint</Application>
  <PresentationFormat>Widescreen</PresentationFormat>
  <Paragraphs>148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.SF NS</vt:lpstr>
      <vt:lpstr>Aptos</vt:lpstr>
      <vt:lpstr>Aptos Display</vt:lpstr>
      <vt:lpstr>Arial</vt:lpstr>
      <vt:lpstr>Helvetica</vt:lpstr>
      <vt:lpstr>Wingdings</vt:lpstr>
      <vt:lpstr>Office Theme</vt:lpstr>
      <vt:lpstr>PowerPoint Presentation</vt:lpstr>
      <vt:lpstr>Authors</vt:lpstr>
      <vt:lpstr>Background</vt:lpstr>
      <vt:lpstr>Background</vt:lpstr>
      <vt:lpstr>Improvements made by Photocatalytic </vt:lpstr>
      <vt:lpstr>Designed Photocatalyst for Enhanced Cell Permeability and Intracellular Targeting</vt:lpstr>
      <vt:lpstr>The photocatalyst truly increase the specificity of Target ID</vt:lpstr>
      <vt:lpstr>This Photocatalyst also works in the live cells in a time-dependent manner</vt:lpstr>
      <vt:lpstr>The Targeting of (+)-JQ1 is specific</vt:lpstr>
      <vt:lpstr>Comparing with state-of-art PAL </vt:lpstr>
      <vt:lpstr>Using the Photocatalyst to identify the target of Dasatinib(Das)</vt:lpstr>
      <vt:lpstr>Dasatinib-G2 probe can Identify the target protein as well</vt:lpstr>
      <vt:lpstr>Comparing with state-of-art PAL </vt:lpstr>
      <vt:lpstr>Identification of Paclitaxel targets</vt:lpstr>
      <vt:lpstr>Photocatalystic Target ID is an ideal platform for Targeting GPCRs</vt:lpstr>
      <vt:lpstr>Photocatalytic target identification (ID) versus classical UV-based PAL</vt:lpstr>
      <vt:lpstr>Another example of membrane protein</vt:lpstr>
      <vt:lpstr>Pros and Cons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JiaYi Guo</dc:creator>
  <cp:lastModifiedBy>JiaYi Guo</cp:lastModifiedBy>
  <cp:revision>14</cp:revision>
  <dcterms:created xsi:type="dcterms:W3CDTF">2024-10-25T14:05:05Z</dcterms:created>
  <dcterms:modified xsi:type="dcterms:W3CDTF">2024-10-29T07:45:20Z</dcterms:modified>
</cp:coreProperties>
</file>